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39"/>
  </p:notesMasterIdLst>
  <p:handoutMasterIdLst>
    <p:handoutMasterId r:id="rId40"/>
  </p:handoutMasterIdLst>
  <p:sldIdLst>
    <p:sldId id="284" r:id="rId2"/>
    <p:sldId id="317" r:id="rId3"/>
    <p:sldId id="319" r:id="rId4"/>
    <p:sldId id="295" r:id="rId5"/>
    <p:sldId id="320" r:id="rId6"/>
    <p:sldId id="285" r:id="rId7"/>
    <p:sldId id="298" r:id="rId8"/>
    <p:sldId id="299" r:id="rId9"/>
    <p:sldId id="301" r:id="rId10"/>
    <p:sldId id="287" r:id="rId11"/>
    <p:sldId id="329" r:id="rId12"/>
    <p:sldId id="332" r:id="rId13"/>
    <p:sldId id="333" r:id="rId14"/>
    <p:sldId id="330" r:id="rId15"/>
    <p:sldId id="323" r:id="rId16"/>
    <p:sldId id="313" r:id="rId17"/>
    <p:sldId id="324" r:id="rId18"/>
    <p:sldId id="325" r:id="rId19"/>
    <p:sldId id="326" r:id="rId20"/>
    <p:sldId id="304" r:id="rId21"/>
    <p:sldId id="305" r:id="rId22"/>
    <p:sldId id="306" r:id="rId23"/>
    <p:sldId id="315" r:id="rId24"/>
    <p:sldId id="274" r:id="rId25"/>
    <p:sldId id="279" r:id="rId26"/>
    <p:sldId id="294" r:id="rId27"/>
    <p:sldId id="316" r:id="rId28"/>
    <p:sldId id="275" r:id="rId29"/>
    <p:sldId id="277" r:id="rId30"/>
    <p:sldId id="303" r:id="rId31"/>
    <p:sldId id="276" r:id="rId32"/>
    <p:sldId id="308" r:id="rId33"/>
    <p:sldId id="309" r:id="rId34"/>
    <p:sldId id="334" r:id="rId35"/>
    <p:sldId id="335" r:id="rId36"/>
    <p:sldId id="336" r:id="rId37"/>
    <p:sldId id="338" r:id="rId3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garrett" initials="kg"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2C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35" autoAdjust="0"/>
    <p:restoredTop sz="86444" autoAdjust="0"/>
  </p:normalViewPr>
  <p:slideViewPr>
    <p:cSldViewPr>
      <p:cViewPr varScale="1">
        <p:scale>
          <a:sx n="91" d="100"/>
          <a:sy n="91" d="100"/>
        </p:scale>
        <p:origin x="1386" y="96"/>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75" d="100"/>
        <a:sy n="75" d="100"/>
      </p:scale>
      <p:origin x="0" y="3552"/>
    </p:cViewPr>
  </p:sorterViewPr>
  <p:notesViewPr>
    <p:cSldViewPr>
      <p:cViewPr>
        <p:scale>
          <a:sx n="66" d="100"/>
          <a:sy n="66" d="100"/>
        </p:scale>
        <p:origin x="-936" y="120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9.xml"/><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58371"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8372"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58373"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anose="02020603050405020304" pitchFamily="18" charset="0"/>
              </a:defRPr>
            </a:lvl1pPr>
          </a:lstStyle>
          <a:p>
            <a:pPr>
              <a:defRPr/>
            </a:pPr>
            <a:fld id="{FF5112B1-7C77-475B-A132-51CE46C741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10243"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10247"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anose="02020603050405020304" pitchFamily="18" charset="0"/>
              </a:defRPr>
            </a:lvl1pPr>
          </a:lstStyle>
          <a:p>
            <a:pPr>
              <a:defRPr/>
            </a:pPr>
            <a:fld id="{12D2AFD2-03A9-4A39-8F3A-E5349AF42D4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31C22E6-87AA-4F80-B690-D2C6C302A664}" type="slidenum">
              <a:rPr lang="en-US" altLang="en-US" smtClean="0"/>
              <a:pPr>
                <a:spcBef>
                  <a:spcPct val="0"/>
                </a:spcBef>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defTabSz="931774">
              <a:spcBef>
                <a:spcPct val="0"/>
              </a:spcBef>
              <a:defRPr/>
            </a:pPr>
            <a:fld id="{42E0D013-90C7-4417-A0E1-9818ADF4C54D}" type="slidenum">
              <a:rPr lang="en-US" altLang="en-US">
                <a:solidFill>
                  <a:srgbClr val="000000"/>
                </a:solidFill>
              </a:rPr>
              <a:pPr defTabSz="931774">
                <a:spcBef>
                  <a:spcPct val="0"/>
                </a:spcBef>
                <a:defRPr/>
              </a:pPr>
              <a:t>12</a:t>
            </a:fld>
            <a:endParaRPr lang="en-US" altLang="en-US">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34142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defTabSz="931774">
              <a:spcBef>
                <a:spcPct val="0"/>
              </a:spcBef>
              <a:defRPr/>
            </a:pPr>
            <a:fld id="{6F517FB4-C5B8-48F4-89CD-DA565DE196C3}" type="slidenum">
              <a:rPr lang="en-US" altLang="en-US">
                <a:solidFill>
                  <a:srgbClr val="000000"/>
                </a:solidFill>
              </a:rPr>
              <a:pPr defTabSz="931774">
                <a:spcBef>
                  <a:spcPct val="0"/>
                </a:spcBef>
                <a:defRPr/>
              </a:pPr>
              <a:t>13</a:t>
            </a:fld>
            <a:endParaRPr lang="en-US" altLang="en-US">
              <a:solidFill>
                <a:srgbClr val="000000"/>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a:t>
            </a:r>
          </a:p>
        </p:txBody>
      </p:sp>
    </p:spTree>
    <p:extLst>
      <p:ext uri="{BB962C8B-B14F-4D97-AF65-F5344CB8AC3E}">
        <p14:creationId xmlns:p14="http://schemas.microsoft.com/office/powerpoint/2010/main" val="1315406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defTabSz="931774">
              <a:spcBef>
                <a:spcPct val="0"/>
              </a:spcBef>
              <a:defRPr/>
            </a:pPr>
            <a:fld id="{12DDD303-E0AA-4E47-9520-053B613FAE43}" type="slidenum">
              <a:rPr lang="en-US" altLang="en-US">
                <a:solidFill>
                  <a:srgbClr val="000000"/>
                </a:solidFill>
              </a:rPr>
              <a:pPr defTabSz="931774">
                <a:spcBef>
                  <a:spcPct val="0"/>
                </a:spcBef>
                <a:defRPr/>
              </a:pPr>
              <a:t>14</a:t>
            </a:fld>
            <a:endParaRPr lang="en-US" altLang="en-US">
              <a:solidFill>
                <a:srgbClr val="000000"/>
              </a:solidFill>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548595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5DBA425-9EE2-46BB-8C34-330B7E04D339}" type="slidenum">
              <a:rPr lang="en-US" altLang="en-US" smtClean="0"/>
              <a:pPr>
                <a:spcBef>
                  <a:spcPct val="0"/>
                </a:spcBef>
              </a:pPr>
              <a:t>16</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CC5C9D1-16C3-4C8A-9DCC-D3E0D8F6B36E}" type="slidenum">
              <a:rPr lang="en-US" altLang="en-US" smtClean="0"/>
              <a:pPr>
                <a:spcBef>
                  <a:spcPct val="0"/>
                </a:spcBef>
              </a:pPr>
              <a:t>20</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2E0D013-90C7-4417-A0E1-9818ADF4C54D}" type="slidenum">
              <a:rPr lang="en-US" altLang="en-US" smtClean="0"/>
              <a:pPr>
                <a:spcBef>
                  <a:spcPct val="0"/>
                </a:spcBef>
              </a:pPr>
              <a:t>21</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F517FB4-C5B8-48F4-89CD-DA565DE196C3}" type="slidenum">
              <a:rPr lang="en-US" altLang="en-US" smtClean="0"/>
              <a:pPr>
                <a:spcBef>
                  <a:spcPct val="0"/>
                </a:spcBef>
              </a:pPr>
              <a:t>22</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609E9CE-DCD1-4A3D-8EE1-600F2C111703}" type="slidenum">
              <a:rPr lang="en-US" altLang="en-US" smtClean="0"/>
              <a:pPr>
                <a:spcBef>
                  <a:spcPct val="0"/>
                </a:spcBef>
              </a:pPr>
              <a:t>24</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94EF6FF-CD46-4D57-A4A6-5B2E592C6079}" type="slidenum">
              <a:rPr lang="en-US" altLang="en-US" smtClean="0"/>
              <a:pPr>
                <a:spcBef>
                  <a:spcPct val="0"/>
                </a:spcBef>
              </a:pPr>
              <a:t>25</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915A7-3E50-438C-B459-7C6E3D6CA6DA}" type="slidenum">
              <a:rPr lang="en-US" altLang="en-US"/>
              <a:pPr/>
              <a:t>3</a:t>
            </a:fld>
            <a:endParaRPr lang="en-US" altLang="en-US"/>
          </a:p>
        </p:txBody>
      </p:sp>
      <p:sp>
        <p:nvSpPr>
          <p:cNvPr id="15362" name="Rectangle 2"/>
          <p:cNvSpPr>
            <a:spLocks noGrp="1" noRot="1" noChangeAspect="1" noChangeArrowheads="1"/>
          </p:cNvSpPr>
          <p:nvPr>
            <p:ph type="sldImg"/>
          </p:nvPr>
        </p:nvSpPr>
        <p:spPr bwMode="auto">
          <a:xfrm>
            <a:off x="1146175" y="709613"/>
            <a:ext cx="4721225" cy="3541712"/>
          </a:xfrm>
          <a:prstGeom prst="rect">
            <a:avLst/>
          </a:prstGeom>
          <a:solidFill>
            <a:srgbClr val="FFFFFF"/>
          </a:solidFill>
          <a:ln w="12700"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Rectangle 3"/>
          <p:cNvSpPr>
            <a:spLocks noGrp="1" noChangeArrowheads="1"/>
          </p:cNvSpPr>
          <p:nvPr>
            <p:ph type="body" idx="1"/>
          </p:nvPr>
        </p:nvSpPr>
        <p:spPr bwMode="auto">
          <a:xfrm>
            <a:off x="934720" y="4490032"/>
            <a:ext cx="5140960" cy="425278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824" tIns="46913" rIns="93824" bIns="46913"/>
          <a:lstStyle/>
          <a:p>
            <a:endParaRPr lang="en-US" altLang="en-US" sz="1400"/>
          </a:p>
          <a:p>
            <a:pPr>
              <a:buFontTx/>
              <a:buChar char="•"/>
            </a:pPr>
            <a:r>
              <a:rPr lang="en-US" altLang="en-US" sz="1400">
                <a:latin typeface="Arial" panose="020B0604020202020204" pitchFamily="34" charset="0"/>
              </a:rPr>
              <a:t>Explain timesheet example:  Identify where workweek begins and ends</a:t>
            </a:r>
          </a:p>
        </p:txBody>
      </p:sp>
    </p:spTree>
    <p:extLst>
      <p:ext uri="{BB962C8B-B14F-4D97-AF65-F5344CB8AC3E}">
        <p14:creationId xmlns:p14="http://schemas.microsoft.com/office/powerpoint/2010/main" val="3907712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1D0428-D039-487A-B294-539B86899CC2}" type="slidenum">
              <a:rPr lang="en-US" altLang="en-US" smtClean="0"/>
              <a:pPr>
                <a:spcBef>
                  <a:spcPct val="0"/>
                </a:spcBef>
              </a:pPr>
              <a:t>26</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1E7219-2AEA-4C21-AF5E-2ECD6669003E}" type="slidenum">
              <a:rPr lang="en-US" altLang="en-US" smtClean="0"/>
              <a:pPr>
                <a:spcBef>
                  <a:spcPct val="0"/>
                </a:spcBef>
              </a:pPr>
              <a:t>27</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C104E23-0514-4A4A-801D-84FD7D10BC89}" type="slidenum">
              <a:rPr lang="en-US" altLang="en-US" smtClean="0"/>
              <a:pPr>
                <a:spcBef>
                  <a:spcPct val="0"/>
                </a:spcBef>
              </a:pPr>
              <a:t>28</a:t>
            </a:fld>
            <a:endParaRPr lang="en-US" altLang="en-US"/>
          </a:p>
        </p:txBody>
      </p:sp>
      <p:sp>
        <p:nvSpPr>
          <p:cNvPr id="46083" name="Rectangle 2050"/>
          <p:cNvSpPr>
            <a:spLocks noGrp="1" noRot="1" noChangeAspect="1" noChangeArrowheads="1" noTextEdit="1"/>
          </p:cNvSpPr>
          <p:nvPr>
            <p:ph type="sldImg"/>
          </p:nvPr>
        </p:nvSpPr>
        <p:spPr>
          <a:ln/>
        </p:spPr>
      </p:sp>
      <p:sp>
        <p:nvSpPr>
          <p:cNvPr id="46084"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33A6E3B-459C-423D-AD04-891520880C63}" type="slidenum">
              <a:rPr lang="en-US" altLang="en-US" smtClean="0"/>
              <a:pPr>
                <a:spcBef>
                  <a:spcPct val="0"/>
                </a:spcBef>
              </a:pPr>
              <a:t>29</a:t>
            </a:fld>
            <a:endParaRPr lang="en-US" altLang="en-US"/>
          </a:p>
        </p:txBody>
      </p:sp>
      <p:sp>
        <p:nvSpPr>
          <p:cNvPr id="48131" name="Rectangle 1026"/>
          <p:cNvSpPr>
            <a:spLocks noGrp="1" noRot="1" noChangeAspect="1" noChangeArrowheads="1" noTextEdit="1"/>
          </p:cNvSpPr>
          <p:nvPr>
            <p:ph type="sldImg"/>
          </p:nvPr>
        </p:nvSpPr>
        <p:spPr>
          <a:ln/>
        </p:spPr>
      </p:sp>
      <p:sp>
        <p:nvSpPr>
          <p:cNvPr id="48132" name="Rectangle 1027"/>
          <p:cNvSpPr>
            <a:spLocks noGrp="1" noChangeArrowheads="1"/>
          </p:cNvSpPr>
          <p:nvPr>
            <p:ph type="body" idx="1"/>
          </p:nvPr>
        </p:nvSpPr>
        <p:spPr>
          <a:xfrm>
            <a:off x="1012613" y="4493260"/>
            <a:ext cx="514096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1D28719-DDE1-4305-9FF4-10C26F8449B6}" type="slidenum">
              <a:rPr lang="en-US" altLang="en-US" smtClean="0"/>
              <a:pPr>
                <a:spcBef>
                  <a:spcPct val="0"/>
                </a:spcBef>
              </a:pPr>
              <a:t>30</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405081-646B-498A-A272-6D14AF254547}" type="slidenum">
              <a:rPr lang="en-US" altLang="en-US" smtClean="0"/>
              <a:pPr>
                <a:spcBef>
                  <a:spcPct val="0"/>
                </a:spcBef>
              </a:pPr>
              <a:t>31</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C4B69F3-F60C-4848-A043-BF2308F2061F}" type="slidenum">
              <a:rPr lang="en-US" altLang="en-US" smtClean="0"/>
              <a:pPr>
                <a:spcBef>
                  <a:spcPct val="0"/>
                </a:spcBef>
              </a:pPr>
              <a:t>32</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21D82AC-7758-4B2F-8CD5-DE89C6D545D5}" type="slidenum">
              <a:rPr lang="en-US" altLang="en-US" smtClean="0"/>
              <a:pPr>
                <a:spcBef>
                  <a:spcPct val="0"/>
                </a:spcBef>
              </a:pPr>
              <a:t>33</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D38C175-C36F-44C5-AF85-0C8735C5637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9483412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915472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510422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020DFF-9ADD-49FD-9837-3B042AEE6EFD}" type="slidenum">
              <a:rPr lang="en-US" altLang="en-US" smtClean="0"/>
              <a:pPr>
                <a:spcBef>
                  <a:spcPct val="0"/>
                </a:spcBef>
              </a:pPr>
              <a:t>6</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34720" y="4570730"/>
            <a:ext cx="5608320" cy="47256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FF86868-9288-4B22-9615-99E232A9CABE}" type="slidenum">
              <a:rPr lang="en-US" altLang="en-US" smtClean="0"/>
              <a:pPr>
                <a:spcBef>
                  <a:spcPct val="0"/>
                </a:spcBef>
              </a:pPr>
              <a:t>7</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73D107-CCD6-4712-A9CE-F9B233AA0C11}" type="slidenum">
              <a:rPr lang="en-US" altLang="en-US" smtClean="0"/>
              <a:pPr>
                <a:spcBef>
                  <a:spcPct val="0"/>
                </a:spcBef>
              </a:pPr>
              <a:t>8</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BF426B6-0F80-465E-B1FC-0950AD269FE4}" type="slidenum">
              <a:rPr lang="en-US" altLang="en-US" smtClean="0"/>
              <a:pPr>
                <a:spcBef>
                  <a:spcPct val="0"/>
                </a:spcBef>
              </a:pPr>
              <a:t>9</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57066" indent="-291179">
              <a:spcBef>
                <a:spcPct val="30000"/>
              </a:spcBef>
              <a:defRPr sz="1200">
                <a:solidFill>
                  <a:schemeClr val="tx1"/>
                </a:solidFill>
                <a:latin typeface="Times New Roman" panose="02020603050405020304" pitchFamily="18" charset="0"/>
              </a:defRPr>
            </a:lvl2pPr>
            <a:lvl3pPr marL="1164717" indent="-232943">
              <a:spcBef>
                <a:spcPct val="30000"/>
              </a:spcBef>
              <a:defRPr sz="1200">
                <a:solidFill>
                  <a:schemeClr val="tx1"/>
                </a:solidFill>
                <a:latin typeface="Times New Roman" panose="02020603050405020304" pitchFamily="18" charset="0"/>
              </a:defRPr>
            </a:lvl3pPr>
            <a:lvl4pPr marL="1630604" indent="-232943">
              <a:spcBef>
                <a:spcPct val="30000"/>
              </a:spcBef>
              <a:defRPr sz="1200">
                <a:solidFill>
                  <a:schemeClr val="tx1"/>
                </a:solidFill>
                <a:latin typeface="Times New Roman" panose="02020603050405020304" pitchFamily="18" charset="0"/>
              </a:defRPr>
            </a:lvl4pPr>
            <a:lvl5pPr marL="2096491" indent="-232943">
              <a:spcBef>
                <a:spcPct val="30000"/>
              </a:spcBef>
              <a:defRPr sz="1200">
                <a:solidFill>
                  <a:schemeClr val="tx1"/>
                </a:solidFill>
                <a:latin typeface="Times New Roman" panose="02020603050405020304" pitchFamily="18" charset="0"/>
              </a:defRPr>
            </a:lvl5pPr>
            <a:lvl6pPr marL="2562377" indent="-232943" eaLnBrk="0" fontAlgn="base" hangingPunct="0">
              <a:spcBef>
                <a:spcPct val="30000"/>
              </a:spcBef>
              <a:spcAft>
                <a:spcPct val="0"/>
              </a:spcAft>
              <a:defRPr sz="1200">
                <a:solidFill>
                  <a:schemeClr val="tx1"/>
                </a:solidFill>
                <a:latin typeface="Times New Roman" panose="02020603050405020304" pitchFamily="18" charset="0"/>
              </a:defRPr>
            </a:lvl6pPr>
            <a:lvl7pPr marL="3028264" indent="-232943" eaLnBrk="0" fontAlgn="base" hangingPunct="0">
              <a:spcBef>
                <a:spcPct val="30000"/>
              </a:spcBef>
              <a:spcAft>
                <a:spcPct val="0"/>
              </a:spcAft>
              <a:defRPr sz="1200">
                <a:solidFill>
                  <a:schemeClr val="tx1"/>
                </a:solidFill>
                <a:latin typeface="Times New Roman" panose="02020603050405020304" pitchFamily="18" charset="0"/>
              </a:defRPr>
            </a:lvl7pPr>
            <a:lvl8pPr marL="3494151" indent="-232943" eaLnBrk="0" fontAlgn="base" hangingPunct="0">
              <a:spcBef>
                <a:spcPct val="30000"/>
              </a:spcBef>
              <a:spcAft>
                <a:spcPct val="0"/>
              </a:spcAft>
              <a:defRPr sz="1200">
                <a:solidFill>
                  <a:schemeClr val="tx1"/>
                </a:solidFill>
                <a:latin typeface="Times New Roman" panose="02020603050405020304" pitchFamily="18" charset="0"/>
              </a:defRPr>
            </a:lvl8pPr>
            <a:lvl9pPr marL="3960038" indent="-232943" eaLnBrk="0" fontAlgn="base" hangingPunct="0">
              <a:spcBef>
                <a:spcPct val="30000"/>
              </a:spcBef>
              <a:spcAft>
                <a:spcPct val="0"/>
              </a:spcAft>
              <a:defRPr sz="1200">
                <a:solidFill>
                  <a:schemeClr val="tx1"/>
                </a:solidFill>
                <a:latin typeface="Times New Roman" panose="02020603050405020304" pitchFamily="18" charset="0"/>
              </a:defRPr>
            </a:lvl9pPr>
          </a:lstStyle>
          <a:p>
            <a:pPr defTabSz="931774">
              <a:spcBef>
                <a:spcPct val="0"/>
              </a:spcBef>
              <a:defRPr/>
            </a:pPr>
            <a:fld id="{6CC5C9D1-16C3-4C8A-9DCC-D3E0D8F6B36E}" type="slidenum">
              <a:rPr lang="en-US" altLang="en-US">
                <a:solidFill>
                  <a:srgbClr val="000000"/>
                </a:solidFill>
              </a:rPr>
              <a:pPr defTabSz="931774">
                <a:spcBef>
                  <a:spcPct val="0"/>
                </a:spcBef>
                <a:defRPr/>
              </a:pPr>
              <a:t>11</a:t>
            </a:fld>
            <a:endParaRPr lang="en-US" alt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a:p>
            <a:endParaRPr lang="en-US" altLang="en-US"/>
          </a:p>
        </p:txBody>
      </p:sp>
    </p:spTree>
    <p:extLst>
      <p:ext uri="{BB962C8B-B14F-4D97-AF65-F5344CB8AC3E}">
        <p14:creationId xmlns:p14="http://schemas.microsoft.com/office/powerpoint/2010/main" val="1493145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grpSp>
      </p:grpSp>
      <p:sp>
        <p:nvSpPr>
          <p:cNvPr id="12289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2290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40E4CAE0-978C-41FE-A25E-BB5DD12EA94C}" type="slidenum">
              <a:rPr lang="en-US" altLang="en-US"/>
              <a:pPr>
                <a:defRPr/>
              </a:pPr>
              <a:t>‹#›</a:t>
            </a:fld>
            <a:endParaRPr lang="en-US" altLang="en-US"/>
          </a:p>
        </p:txBody>
      </p:sp>
    </p:spTree>
    <p:extLst>
      <p:ext uri="{BB962C8B-B14F-4D97-AF65-F5344CB8AC3E}">
        <p14:creationId xmlns:p14="http://schemas.microsoft.com/office/powerpoint/2010/main" val="396274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80A793-EEBE-4786-8BB8-1231BDC0F7F0}"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9646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E0A5731-7555-4384-81C4-E5799FA5E630}"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09458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A912030-1EAD-4932-9CD0-C69D34CFC7ED}"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05619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3490F4C-CE4E-4351-9AE9-9789C9F31BB0}"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63961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786FE6B-79A3-4D8C-8299-43B1EA46275A}"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89474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F4CEF76-988E-47E9-B4E1-2EAD474071BE}"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096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058CE37-4B60-4A3B-BFFE-5BC03D12AAE9}"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6593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C765A95C-999F-46BE-86D1-42DF88D46A56}" type="slidenum">
              <a:rPr lang="en-US" altLang="en-US"/>
              <a:pPr>
                <a:defRPr/>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0969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73ABBFB-56FC-4D6C-8A4D-F0CF9DBA3430}" type="slidenum">
              <a:rPr lang="en-US" altLang="en-US"/>
              <a:pPr>
                <a:defRPr/>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5488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FB92CFF9-E600-4162-8923-3FB44277ACB8}" type="slidenum">
              <a:rPr lang="en-US" altLang="en-US"/>
              <a:pPr>
                <a:defRPr/>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01281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184E20F-6032-4083-A846-8B4300112D59}"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4656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246BD12-F55E-4D8B-9DA3-3A9DF8365A6A}"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21369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12185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56B0171D-7D80-4E1F-BC12-0557C4F4970B}" type="slidenum">
              <a:rPr lang="en-US" altLang="en-US"/>
              <a:pPr>
                <a:defRPr/>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187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66"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mailto:doa.dop.commerce.payroll@alaska.gov" TargetMode="External"/><Relationship Id="rId13" Type="http://schemas.openxmlformats.org/officeDocument/2006/relationships/hyperlink" Target="mailto:doa.dop.envconserv.payroll@Alaska.gov" TargetMode="External"/><Relationship Id="rId3" Type="http://schemas.openxmlformats.org/officeDocument/2006/relationships/hyperlink" Target="mailto:doa.dop.law.payroll@alaska.gov" TargetMode="External"/><Relationship Id="rId7" Type="http://schemas.openxmlformats.org/officeDocument/2006/relationships/hyperlink" Target="mailto:doa.dop.labor.payroll@alaska.gov" TargetMode="External"/><Relationship Id="rId12" Type="http://schemas.openxmlformats.org/officeDocument/2006/relationships/hyperlink" Target="mailto:doa.dop.dps.payroll@alaska.gov" TargetMode="External"/><Relationship Id="rId2" Type="http://schemas.openxmlformats.org/officeDocument/2006/relationships/hyperlink" Target="mailto:doa.dop.general.payroll@Alaska.gov" TargetMode="External"/><Relationship Id="rId1" Type="http://schemas.openxmlformats.org/officeDocument/2006/relationships/slideLayout" Target="../slideLayouts/slideLayout2.xml"/><Relationship Id="rId6" Type="http://schemas.openxmlformats.org/officeDocument/2006/relationships/hyperlink" Target="mailto:doa.dop.hss.payroll@alaska.gov" TargetMode="External"/><Relationship Id="rId11" Type="http://schemas.openxmlformats.org/officeDocument/2006/relationships/hyperlink" Target="mailto:doa.dop.fg.payroll@Alaska.gov" TargetMode="External"/><Relationship Id="rId5" Type="http://schemas.openxmlformats.org/officeDocument/2006/relationships/hyperlink" Target="mailto:doa.dop.education.payroll@alaska.gov" TargetMode="External"/><Relationship Id="rId15" Type="http://schemas.openxmlformats.org/officeDocument/2006/relationships/hyperlink" Target="mailto:doa.dop.dot.payroll@alaska.gov" TargetMode="External"/><Relationship Id="rId10" Type="http://schemas.openxmlformats.org/officeDocument/2006/relationships/hyperlink" Target="mailto:doa.dop.natresources.payroll@alaska.gov" TargetMode="External"/><Relationship Id="rId4" Type="http://schemas.openxmlformats.org/officeDocument/2006/relationships/hyperlink" Target="mailto:doa.dop.revenue.payroll@alaska.gov" TargetMode="External"/><Relationship Id="rId9" Type="http://schemas.openxmlformats.org/officeDocument/2006/relationships/hyperlink" Target="mailto:doa.dop.dmva.payroll@alaska.gov" TargetMode="External"/><Relationship Id="rId14" Type="http://schemas.openxmlformats.org/officeDocument/2006/relationships/hyperlink" Target="mailto:doa.dop.corrections.payroll@alask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971800" y="1752600"/>
            <a:ext cx="6019800" cy="2514600"/>
          </a:xfrm>
        </p:spPr>
        <p:txBody>
          <a:bodyPr/>
          <a:lstStyle/>
          <a:p>
            <a:pPr eaLnBrk="1" hangingPunct="1"/>
            <a:r>
              <a:rPr lang="en-US" altLang="en-US"/>
              <a:t>The GGU/SU Alternate WorkWeek </a:t>
            </a:r>
          </a:p>
        </p:txBody>
      </p:sp>
      <p:sp>
        <p:nvSpPr>
          <p:cNvPr id="5123" name="Rectangle 3"/>
          <p:cNvSpPr>
            <a:spLocks noGrp="1" noChangeArrowheads="1"/>
          </p:cNvSpPr>
          <p:nvPr>
            <p:ph type="subTitle" idx="1"/>
          </p:nvPr>
        </p:nvSpPr>
        <p:spPr>
          <a:xfrm>
            <a:off x="1447800" y="4572000"/>
            <a:ext cx="7467600" cy="1295400"/>
          </a:xfrm>
        </p:spPr>
        <p:txBody>
          <a:bodyPr/>
          <a:lstStyle/>
          <a:p>
            <a:pPr eaLnBrk="1" hangingPunct="1"/>
            <a:endParaRPr lang="en-US" altLang="en-US" sz="2800"/>
          </a:p>
          <a:p>
            <a:pPr eaLnBrk="1" hangingPunct="1"/>
            <a:r>
              <a:rPr lang="en-US" altLang="en-US" sz="2800"/>
              <a:t>Division Of Personnel &amp; Labor Relations</a:t>
            </a:r>
          </a:p>
          <a:p>
            <a:pPr eaLnBrk="1" hangingPunct="1"/>
            <a:endParaRPr lang="en-US" altLang="en-US"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81000"/>
            <a:ext cx="8229600" cy="1371600"/>
          </a:xfrm>
        </p:spPr>
        <p:txBody>
          <a:bodyPr/>
          <a:lstStyle/>
          <a:p>
            <a:pPr eaLnBrk="1" hangingPunct="1"/>
            <a:r>
              <a:rPr lang="en-US" altLang="en-US" sz="3200" dirty="0"/>
              <a:t>GGU Schedule #1 Holiday</a:t>
            </a:r>
          </a:p>
        </p:txBody>
      </p:sp>
      <p:sp>
        <p:nvSpPr>
          <p:cNvPr id="43011" name="Rectangle 3"/>
          <p:cNvSpPr>
            <a:spLocks noGrp="1" noChangeArrowheads="1"/>
          </p:cNvSpPr>
          <p:nvPr>
            <p:ph type="body" idx="1"/>
          </p:nvPr>
        </p:nvSpPr>
        <p:spPr>
          <a:xfrm>
            <a:off x="457200" y="1600200"/>
            <a:ext cx="8229600" cy="4953000"/>
          </a:xfrm>
        </p:spPr>
        <p:txBody>
          <a:bodyPr/>
          <a:lstStyle/>
          <a:p>
            <a:pPr eaLnBrk="1" hangingPunct="1">
              <a:lnSpc>
                <a:spcPct val="90000"/>
              </a:lnSpc>
            </a:pPr>
            <a:r>
              <a:rPr lang="en-US" altLang="en-US" sz="2400" dirty="0"/>
              <a:t>If holiday falls on the scheduled day off, day of observance shall be rescheduled within the </a:t>
            </a:r>
            <a:r>
              <a:rPr lang="en-US" altLang="en-US" sz="2400" u="sng" dirty="0"/>
              <a:t>defined workweek</a:t>
            </a:r>
            <a:r>
              <a:rPr lang="en-US" altLang="en-US" sz="2400" dirty="0"/>
              <a:t>.</a:t>
            </a:r>
          </a:p>
          <a:p>
            <a:pPr eaLnBrk="1" hangingPunct="1">
              <a:lnSpc>
                <a:spcPct val="90000"/>
              </a:lnSpc>
            </a:pPr>
            <a:r>
              <a:rPr lang="en-US" altLang="en-US" sz="2400" dirty="0"/>
              <a:t>If the holiday falls on the scheduled day off and that day is split between two workweeks, the day of observance will be rescheduled to either workweek.</a:t>
            </a:r>
          </a:p>
          <a:p>
            <a:pPr eaLnBrk="1" hangingPunct="1">
              <a:lnSpc>
                <a:spcPct val="90000"/>
              </a:lnSpc>
            </a:pPr>
            <a:r>
              <a:rPr lang="en-US" altLang="en-US" sz="2400" dirty="0"/>
              <a:t>The day of observance will be credited at 7:30; the difference between 7:30 and scheduled hours will be: </a:t>
            </a:r>
          </a:p>
          <a:p>
            <a:pPr eaLnBrk="1" hangingPunct="1">
              <a:lnSpc>
                <a:spcPct val="90000"/>
              </a:lnSpc>
            </a:pPr>
            <a:r>
              <a:rPr lang="en-US" altLang="en-US" sz="2400" dirty="0"/>
              <a:t>1. Added/subtracted from other days within workweek or </a:t>
            </a:r>
          </a:p>
          <a:p>
            <a:pPr eaLnBrk="1" hangingPunct="1">
              <a:lnSpc>
                <a:spcPct val="90000"/>
              </a:lnSpc>
            </a:pPr>
            <a:r>
              <a:rPr lang="en-US" altLang="en-US" sz="2400" dirty="0"/>
              <a:t>2. taken as Annual/Personal leave in order to maintain the established schedule.</a:t>
            </a:r>
            <a:endParaRPr lang="en-US" altLang="en-US" sz="2400" u="sng" dirty="0"/>
          </a:p>
          <a:p>
            <a:pPr eaLnBrk="1" hangingPunct="1">
              <a:lnSpc>
                <a:spcPct val="90000"/>
              </a:lnSpc>
            </a:pPr>
            <a:r>
              <a:rPr lang="en-US" altLang="en-US" sz="2400" dirty="0"/>
              <a:t>If the holiday falls on the split day, the hours should be assigned between the two workweeks to ensure each total a minimum of 37:30 hours.</a:t>
            </a:r>
            <a:r>
              <a:rPr lang="en-US" altLang="en-US" sz="2400" dirty="0">
                <a:solidFill>
                  <a:srgbClr val="FF0000"/>
                </a:solidFill>
              </a:rPr>
              <a:t> </a:t>
            </a:r>
            <a:endParaRPr lang="en-US" altLang="en-US" sz="24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z="3200" dirty="0"/>
              <a:t>GGU Alternate Workweek Schedule #2</a:t>
            </a:r>
          </a:p>
        </p:txBody>
      </p:sp>
      <p:sp>
        <p:nvSpPr>
          <p:cNvPr id="55299" name="Rectangle 3"/>
          <p:cNvSpPr>
            <a:spLocks noGrp="1" noChangeArrowheads="1"/>
          </p:cNvSpPr>
          <p:nvPr>
            <p:ph type="body" idx="1"/>
          </p:nvPr>
        </p:nvSpPr>
        <p:spPr>
          <a:xfrm>
            <a:off x="457200" y="1981200"/>
            <a:ext cx="8229600" cy="4114800"/>
          </a:xfrm>
        </p:spPr>
        <p:txBody>
          <a:bodyPr/>
          <a:lstStyle/>
          <a:p>
            <a:pPr eaLnBrk="1" hangingPunct="1">
              <a:lnSpc>
                <a:spcPct val="80000"/>
              </a:lnSpc>
            </a:pPr>
            <a:r>
              <a:rPr lang="en-US" altLang="en-US" sz="1800" dirty="0"/>
              <a:t>LOA 17-GG-066 (Amended) defines this type of AWW as follows:</a:t>
            </a:r>
          </a:p>
          <a:p>
            <a:pPr lvl="1" eaLnBrk="1" hangingPunct="1">
              <a:lnSpc>
                <a:spcPct val="80000"/>
              </a:lnSpc>
            </a:pPr>
            <a:r>
              <a:rPr lang="en-US" altLang="en-US" sz="1800" dirty="0"/>
              <a:t>the workweek will consist of 37:30 hours over a seven (7) day period and will include one hour or one/half hour lunch break mid way through each work day.</a:t>
            </a:r>
          </a:p>
          <a:p>
            <a:pPr lvl="1" eaLnBrk="1" hangingPunct="1">
              <a:lnSpc>
                <a:spcPct val="80000"/>
              </a:lnSpc>
            </a:pPr>
            <a:endParaRPr lang="en-US" altLang="en-US" sz="1800" dirty="0"/>
          </a:p>
          <a:p>
            <a:pPr eaLnBrk="1" hangingPunct="1">
              <a:lnSpc>
                <a:spcPct val="80000"/>
              </a:lnSpc>
            </a:pPr>
            <a:r>
              <a:rPr lang="en-US" altLang="en-US" sz="1800" dirty="0"/>
              <a:t>The defined workweek is specifically noted on the GGU AWW Schedule # 2 assignment form and should begin at midnight of the last consecutive regular day off (</a:t>
            </a:r>
            <a:r>
              <a:rPr lang="en-US" altLang="en-US" sz="1800" dirty="0" err="1"/>
              <a:t>RDO</a:t>
            </a:r>
            <a:r>
              <a:rPr lang="en-US" altLang="en-US" sz="1800" dirty="0"/>
              <a:t>).</a:t>
            </a:r>
          </a:p>
          <a:p>
            <a:pPr eaLnBrk="1" hangingPunct="1">
              <a:lnSpc>
                <a:spcPct val="80000"/>
              </a:lnSpc>
            </a:pPr>
            <a:endParaRPr lang="en-US" altLang="en-US" sz="1800" dirty="0"/>
          </a:p>
          <a:p>
            <a:pPr marL="0" indent="0" eaLnBrk="1" hangingPunct="1">
              <a:lnSpc>
                <a:spcPct val="80000"/>
              </a:lnSpc>
              <a:buNone/>
            </a:pPr>
            <a:endParaRPr lang="en-US" altLang="en-US" sz="1800" dirty="0"/>
          </a:p>
          <a:p>
            <a:pPr eaLnBrk="1" hangingPunct="1">
              <a:lnSpc>
                <a:spcPct val="80000"/>
              </a:lnSpc>
              <a:buFont typeface="Wingdings" panose="05000000000000000000" pitchFamily="2" charset="2"/>
              <a:buNone/>
            </a:pPr>
            <a:endParaRPr lang="en-US" altLang="en-US" sz="1800" dirty="0"/>
          </a:p>
          <a:p>
            <a:pPr eaLnBrk="1" hangingPunct="1">
              <a:lnSpc>
                <a:spcPct val="80000"/>
              </a:lnSpc>
            </a:pPr>
            <a:endParaRPr lang="en-US" altLang="en-US" sz="1800" dirty="0"/>
          </a:p>
        </p:txBody>
      </p:sp>
    </p:spTree>
    <p:extLst>
      <p:ext uri="{BB962C8B-B14F-4D97-AF65-F5344CB8AC3E}">
        <p14:creationId xmlns:p14="http://schemas.microsoft.com/office/powerpoint/2010/main" val="2866129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3200" dirty="0"/>
              <a:t>Completing the GGU AWW Schedule #2 form</a:t>
            </a:r>
          </a:p>
        </p:txBody>
      </p:sp>
      <p:sp>
        <p:nvSpPr>
          <p:cNvPr id="57347" name="Rectangle 3"/>
          <p:cNvSpPr>
            <a:spLocks noGrp="1" noChangeArrowheads="1"/>
          </p:cNvSpPr>
          <p:nvPr>
            <p:ph type="body" sz="half" idx="1"/>
          </p:nvPr>
        </p:nvSpPr>
        <p:spPr>
          <a:xfrm>
            <a:off x="457200" y="1981200"/>
            <a:ext cx="8153400" cy="1066800"/>
          </a:xfrm>
        </p:spPr>
        <p:txBody>
          <a:bodyPr/>
          <a:lstStyle/>
          <a:p>
            <a:pPr eaLnBrk="1" hangingPunct="1"/>
            <a:r>
              <a:rPr lang="en-US" altLang="en-US" sz="1800"/>
              <a:t>Like the assignment form for Schedule #1, it is important the employee enters their current PCN, legal name , employee ID# and job class.</a:t>
            </a:r>
          </a:p>
          <a:p>
            <a:pPr eaLnBrk="1" hangingPunct="1"/>
            <a:endParaRPr lang="en-US" altLang="en-US" sz="1800"/>
          </a:p>
          <a:p>
            <a:pPr eaLnBrk="1" hangingPunct="1">
              <a:buFont typeface="Wingdings" panose="05000000000000000000" pitchFamily="2" charset="2"/>
              <a:buNone/>
            </a:pPr>
            <a:endParaRPr lang="en-US" altLang="en-US" sz="2800"/>
          </a:p>
        </p:txBody>
      </p:sp>
      <p:pic>
        <p:nvPicPr>
          <p:cNvPr id="5734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5338" y="3143250"/>
            <a:ext cx="75533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5316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sz="half" idx="1"/>
          </p:nvPr>
        </p:nvSpPr>
        <p:spPr>
          <a:xfrm>
            <a:off x="419100" y="685800"/>
            <a:ext cx="8153400" cy="1905000"/>
          </a:xfrm>
        </p:spPr>
        <p:txBody>
          <a:bodyPr/>
          <a:lstStyle/>
          <a:p>
            <a:pPr eaLnBrk="1" hangingPunct="1"/>
            <a:r>
              <a:rPr lang="en-US" altLang="en-US" sz="1800" dirty="0"/>
              <a:t>The 2nd section of the form is the designated workweek schedule.  </a:t>
            </a:r>
          </a:p>
          <a:p>
            <a:pPr eaLnBrk="1" hangingPunct="1"/>
            <a:r>
              <a:rPr lang="en-US" altLang="en-US" sz="1800" dirty="0"/>
              <a:t>The employee must have 37:30 hours scheduled in a 7-day period.</a:t>
            </a:r>
          </a:p>
          <a:p>
            <a:pPr eaLnBrk="1" hangingPunct="1"/>
            <a:endParaRPr lang="en-US" altLang="en-US" sz="1800" dirty="0"/>
          </a:p>
          <a:p>
            <a:pPr lvl="1" eaLnBrk="1" hangingPunct="1"/>
            <a:r>
              <a:rPr lang="en-US" altLang="en-US" sz="1600" dirty="0"/>
              <a:t>Example: Monday RDO:  employee’s work schedule is 3-days 7:00 to 5:00, 1-day 7:00-4:30 with thirty minute (:30) lunch breaks.</a:t>
            </a:r>
          </a:p>
          <a:p>
            <a:pPr eaLnBrk="1" hangingPunct="1">
              <a:buFont typeface="Wingdings" panose="05000000000000000000" pitchFamily="2" charset="2"/>
              <a:buNone/>
            </a:pPr>
            <a:r>
              <a:rPr lang="en-US" altLang="en-US" sz="1800" dirty="0"/>
              <a:t>  </a:t>
            </a:r>
          </a:p>
        </p:txBody>
      </p:sp>
      <p:graphicFrame>
        <p:nvGraphicFramePr>
          <p:cNvPr id="147489" name="Group 33"/>
          <p:cNvGraphicFramePr>
            <a:graphicFrameLocks noGrp="1"/>
          </p:cNvGraphicFramePr>
          <p:nvPr>
            <p:ph sz="half" idx="2"/>
            <p:extLst>
              <p:ext uri="{D42A27DB-BD31-4B8C-83A1-F6EECF244321}">
                <p14:modId xmlns:p14="http://schemas.microsoft.com/office/powerpoint/2010/main" val="2082155422"/>
              </p:ext>
            </p:extLst>
          </p:nvPr>
        </p:nvGraphicFramePr>
        <p:xfrm>
          <a:off x="990600" y="2819400"/>
          <a:ext cx="7010400" cy="1181100"/>
        </p:xfrm>
        <a:graphic>
          <a:graphicData uri="http://schemas.openxmlformats.org/drawingml/2006/table">
            <a:tbl>
              <a:tblPr/>
              <a:tblGrid>
                <a:gridCol w="1066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tblGrid>
              <a:tr h="60960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M</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T</a:t>
                      </a: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cs typeface="Arial" charset="0"/>
                      </a:endParaRP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W </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TH </a:t>
                      </a: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F </a:t>
                      </a: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S</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S</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TOTAL</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150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RDO</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9:30</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9:30</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9:30</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9:00</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RDO</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RDO</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37:30</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63992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z="3200" dirty="0"/>
              <a:t>GGU AWW Schedule #2 Holiday</a:t>
            </a:r>
          </a:p>
        </p:txBody>
      </p:sp>
      <p:sp>
        <p:nvSpPr>
          <p:cNvPr id="61443" name="Rectangle 3"/>
          <p:cNvSpPr>
            <a:spLocks noGrp="1" noChangeArrowheads="1"/>
          </p:cNvSpPr>
          <p:nvPr>
            <p:ph type="body" idx="1"/>
          </p:nvPr>
        </p:nvSpPr>
        <p:spPr/>
        <p:txBody>
          <a:bodyPr/>
          <a:lstStyle/>
          <a:p>
            <a:pPr eaLnBrk="1" hangingPunct="1"/>
            <a:r>
              <a:rPr lang="en-US" altLang="en-US" sz="2400" dirty="0"/>
              <a:t>If holiday falls on scheduled day off, the day of observance shall be rescheduled within the workweek.</a:t>
            </a:r>
          </a:p>
          <a:p>
            <a:pPr eaLnBrk="1" hangingPunct="1">
              <a:buFont typeface="Wingdings" panose="05000000000000000000" pitchFamily="2" charset="2"/>
              <a:buNone/>
            </a:pPr>
            <a:endParaRPr lang="en-US" altLang="en-US" sz="2400" dirty="0"/>
          </a:p>
          <a:p>
            <a:pPr eaLnBrk="1" hangingPunct="1"/>
            <a:r>
              <a:rPr lang="en-US" altLang="en-US" sz="2400" dirty="0"/>
              <a:t>If holiday falls on member’s day of work, the difference between 7:30 and scheduled hours will be: </a:t>
            </a:r>
          </a:p>
          <a:p>
            <a:pPr lvl="1" eaLnBrk="1" hangingPunct="1"/>
            <a:r>
              <a:rPr lang="en-US" altLang="en-US" sz="2400" dirty="0"/>
              <a:t>1. Added/subtracted from other days within the workweek or </a:t>
            </a:r>
          </a:p>
          <a:p>
            <a:pPr lvl="1" eaLnBrk="1" hangingPunct="1"/>
            <a:r>
              <a:rPr lang="en-US" altLang="en-US" sz="2400" dirty="0"/>
              <a:t>2. taken as personal/annual leave in order to maintain the established schedule.</a:t>
            </a:r>
          </a:p>
          <a:p>
            <a:pPr eaLnBrk="1" hangingPunct="1"/>
            <a:endParaRPr lang="en-US" altLang="en-US" sz="2400" u="sng" dirty="0"/>
          </a:p>
          <a:p>
            <a:pPr eaLnBrk="1" hangingPunct="1"/>
            <a:endParaRPr lang="en-US" altLang="en-US" sz="2400" dirty="0"/>
          </a:p>
        </p:txBody>
      </p:sp>
    </p:spTree>
    <p:extLst>
      <p:ext uri="{BB962C8B-B14F-4D97-AF65-F5344CB8AC3E}">
        <p14:creationId xmlns:p14="http://schemas.microsoft.com/office/powerpoint/2010/main" val="3436680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SU AWW Schedule #1 Agreement</a:t>
            </a:r>
          </a:p>
        </p:txBody>
      </p:sp>
      <p:sp>
        <p:nvSpPr>
          <p:cNvPr id="3" name="Content Placeholder 2"/>
          <p:cNvSpPr>
            <a:spLocks noGrp="1"/>
          </p:cNvSpPr>
          <p:nvPr>
            <p:ph idx="1"/>
          </p:nvPr>
        </p:nvSpPr>
        <p:spPr>
          <a:xfrm>
            <a:off x="457200" y="1676400"/>
            <a:ext cx="8229600" cy="4419600"/>
          </a:xfrm>
        </p:spPr>
        <p:txBody>
          <a:bodyPr/>
          <a:lstStyle/>
          <a:p>
            <a:r>
              <a:rPr lang="en-US" sz="2400" dirty="0"/>
              <a:t>SU contract provides for an alternate workweek through Appendix D of the bargaining agreement.</a:t>
            </a:r>
          </a:p>
          <a:p>
            <a:pPr marL="0" indent="0">
              <a:buNone/>
            </a:pPr>
            <a:endParaRPr lang="en-US" sz="2400" dirty="0"/>
          </a:p>
          <a:p>
            <a:pPr eaLnBrk="1" hangingPunct="1">
              <a:lnSpc>
                <a:spcPct val="90000"/>
              </a:lnSpc>
            </a:pPr>
            <a:r>
              <a:rPr lang="en-US" altLang="en-US" sz="2400" dirty="0"/>
              <a:t>The work period consists of nine (9) working days over a fourteen(14) day period.</a:t>
            </a:r>
          </a:p>
          <a:p>
            <a:pPr eaLnBrk="1" hangingPunct="1">
              <a:lnSpc>
                <a:spcPct val="90000"/>
              </a:lnSpc>
            </a:pPr>
            <a:endParaRPr lang="en-US" altLang="en-US" sz="2400" dirty="0"/>
          </a:p>
          <a:p>
            <a:pPr eaLnBrk="1" hangingPunct="1">
              <a:lnSpc>
                <a:spcPct val="90000"/>
              </a:lnSpc>
            </a:pPr>
            <a:r>
              <a:rPr lang="en-US" altLang="en-US" sz="2400" dirty="0"/>
              <a:t>Will include a one (1) hour or thirty minute (:30)  lunch break mid way through each working day.</a:t>
            </a:r>
          </a:p>
          <a:p>
            <a:pPr eaLnBrk="1" hangingPunct="1">
              <a:lnSpc>
                <a:spcPct val="90000"/>
              </a:lnSpc>
            </a:pPr>
            <a:endParaRPr lang="en-US" altLang="en-US" sz="2400" dirty="0"/>
          </a:p>
          <a:p>
            <a:r>
              <a:rPr lang="en-US" sz="2400" dirty="0"/>
              <a:t>Established workweek will be specifically noted on the assignment form.</a:t>
            </a:r>
          </a:p>
          <a:p>
            <a:endParaRPr lang="en-US" dirty="0"/>
          </a:p>
        </p:txBody>
      </p:sp>
    </p:spTree>
    <p:extLst>
      <p:ext uri="{BB962C8B-B14F-4D97-AF65-F5344CB8AC3E}">
        <p14:creationId xmlns:p14="http://schemas.microsoft.com/office/powerpoint/2010/main" val="955696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br>
              <a:rPr lang="en-US" altLang="en-US" sz="4000"/>
            </a:br>
            <a:endParaRPr lang="en-US" altLang="en-US" sz="4000"/>
          </a:p>
        </p:txBody>
      </p:sp>
      <p:sp>
        <p:nvSpPr>
          <p:cNvPr id="22531" name="Rectangle 6"/>
          <p:cNvSpPr>
            <a:spLocks noGrp="1" noChangeArrowheads="1"/>
          </p:cNvSpPr>
          <p:nvPr>
            <p:ph type="body" idx="1"/>
          </p:nvPr>
        </p:nvSpPr>
        <p:spPr>
          <a:xfrm>
            <a:off x="457200" y="1828800"/>
            <a:ext cx="8229600" cy="4038600"/>
          </a:xfrm>
        </p:spPr>
        <p:txBody>
          <a:bodyPr/>
          <a:lstStyle/>
          <a:p>
            <a:pPr eaLnBrk="1" hangingPunct="1"/>
            <a:r>
              <a:rPr lang="en-US" altLang="en-US" sz="2400" dirty="0"/>
              <a:t>The SU AWW form requires employee’s legal name, PCN, Employee Id # and job classification.  </a:t>
            </a:r>
          </a:p>
          <a:p>
            <a:pPr eaLnBrk="1" hangingPunct="1"/>
            <a:endParaRPr lang="en-US" altLang="en-US" sz="2400" dirty="0"/>
          </a:p>
          <a:p>
            <a:pPr eaLnBrk="1" hangingPunct="1"/>
            <a:r>
              <a:rPr lang="en-US" altLang="en-US" sz="2400" dirty="0"/>
              <a:t>Must have correct AWW schedule #1 form. Schedule #1 is the 9 days worked in 14 days.</a:t>
            </a:r>
          </a:p>
          <a:p>
            <a:pPr eaLnBrk="1" hangingPunct="1"/>
            <a:endParaRPr lang="en-US" altLang="en-US" sz="2400" dirty="0"/>
          </a:p>
          <a:p>
            <a:pPr eaLnBrk="1" hangingPunct="1"/>
            <a:r>
              <a:rPr lang="en-US" altLang="en-US" sz="2400" dirty="0"/>
              <a:t>Requires both the employee and supervisor signature.</a:t>
            </a:r>
          </a:p>
        </p:txBody>
      </p:sp>
      <p:sp>
        <p:nvSpPr>
          <p:cNvPr id="22532" name="Rectangle 2"/>
          <p:cNvSpPr>
            <a:spLocks noChangeArrowheads="1"/>
          </p:cNvSpPr>
          <p:nvPr/>
        </p:nvSpPr>
        <p:spPr bwMode="auto">
          <a:xfrm>
            <a:off x="609600" y="6096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a:t>Completing the SU AWW form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2286000"/>
          </a:xfrm>
        </p:spPr>
        <p:txBody>
          <a:bodyPr/>
          <a:lstStyle/>
          <a:p>
            <a:pPr eaLnBrk="1" hangingPunct="1">
              <a:lnSpc>
                <a:spcPct val="80000"/>
              </a:lnSpc>
            </a:pPr>
            <a:r>
              <a:rPr lang="en-US" altLang="en-US" sz="2400" dirty="0"/>
              <a:t>In the first section of the form, the employee must enter their current position control number (PCN), Legal Name, Employee ID number and Job Class.</a:t>
            </a:r>
          </a:p>
          <a:p>
            <a:pPr eaLnBrk="1" hangingPunct="1">
              <a:lnSpc>
                <a:spcPct val="80000"/>
              </a:lnSpc>
            </a:pPr>
            <a:endParaRPr lang="en-US" altLang="en-US" sz="2400" dirty="0"/>
          </a:p>
          <a:p>
            <a:pPr marL="0" indent="0" eaLnBrk="1" hangingPunct="1">
              <a:lnSpc>
                <a:spcPct val="80000"/>
              </a:lnSpc>
              <a:buNone/>
            </a:pPr>
            <a:r>
              <a:rPr lang="en-US" altLang="en-US" sz="2400" dirty="0">
                <a:latin typeface="Times New Roman" panose="02020603050405020304" pitchFamily="18" charset="0"/>
                <a:cs typeface="Times New Roman" panose="02020603050405020304" pitchFamily="18" charset="0"/>
              </a:rPr>
              <a:t>It is agreed between the parties that the provisions of Appendix D, the Alternate Workweek Master Agreement, Schedule #1, shall apply to the following bargaining unit member:</a:t>
            </a:r>
            <a:endParaRPr lang="en-US" altLang="en-US" sz="2400" dirty="0">
              <a:latin typeface="Times New Roman" panose="02020603050405020304" pitchFamily="18" charset="0"/>
            </a:endParaRPr>
          </a:p>
          <a:p>
            <a:pPr eaLnBrk="1" hangingPunct="1">
              <a:lnSpc>
                <a:spcPct val="80000"/>
              </a:lnSpc>
            </a:pPr>
            <a:endParaRPr lang="en-US" alt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3410957"/>
              </p:ext>
            </p:extLst>
          </p:nvPr>
        </p:nvGraphicFramePr>
        <p:xfrm>
          <a:off x="533400" y="3505200"/>
          <a:ext cx="7696201" cy="741680"/>
        </p:xfrm>
        <a:graphic>
          <a:graphicData uri="http://schemas.openxmlformats.org/drawingml/2006/table">
            <a:tbl>
              <a:tblPr firstRow="1" bandRow="1">
                <a:tableStyleId>{5C22544A-7EE6-4342-B048-85BDC9FD1C3A}</a:tableStyleId>
              </a:tblPr>
              <a:tblGrid>
                <a:gridCol w="1346835">
                  <a:extLst>
                    <a:ext uri="{9D8B030D-6E8A-4147-A177-3AD203B41FA5}">
                      <a16:colId xmlns:a16="http://schemas.microsoft.com/office/drawing/2014/main" val="229870351"/>
                    </a:ext>
                  </a:extLst>
                </a:gridCol>
                <a:gridCol w="2501265">
                  <a:extLst>
                    <a:ext uri="{9D8B030D-6E8A-4147-A177-3AD203B41FA5}">
                      <a16:colId xmlns:a16="http://schemas.microsoft.com/office/drawing/2014/main" val="1495543650"/>
                    </a:ext>
                  </a:extLst>
                </a:gridCol>
                <a:gridCol w="1250633">
                  <a:extLst>
                    <a:ext uri="{9D8B030D-6E8A-4147-A177-3AD203B41FA5}">
                      <a16:colId xmlns:a16="http://schemas.microsoft.com/office/drawing/2014/main" val="3631375975"/>
                    </a:ext>
                  </a:extLst>
                </a:gridCol>
                <a:gridCol w="2597468">
                  <a:extLst>
                    <a:ext uri="{9D8B030D-6E8A-4147-A177-3AD203B41FA5}">
                      <a16:colId xmlns:a16="http://schemas.microsoft.com/office/drawing/2014/main" val="3392703421"/>
                    </a:ext>
                  </a:extLst>
                </a:gridCol>
              </a:tblGrid>
              <a:tr h="370840">
                <a:tc>
                  <a:txBody>
                    <a:bodyPr/>
                    <a:lstStyle/>
                    <a:p>
                      <a:r>
                        <a:rPr lang="en-US" dirty="0"/>
                        <a:t>PCN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Employee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EID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Job 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84184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6961781"/>
                  </a:ext>
                </a:extLst>
              </a:tr>
            </a:tbl>
          </a:graphicData>
        </a:graphic>
      </p:graphicFrame>
    </p:spTree>
    <p:extLst>
      <p:ext uri="{BB962C8B-B14F-4D97-AF65-F5344CB8AC3E}">
        <p14:creationId xmlns:p14="http://schemas.microsoft.com/office/powerpoint/2010/main" val="548625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434" y="746322"/>
            <a:ext cx="8229600" cy="2590800"/>
          </a:xfrm>
        </p:spPr>
        <p:txBody>
          <a:bodyPr/>
          <a:lstStyle/>
          <a:p>
            <a:r>
              <a:rPr lang="en-US" altLang="en-US" sz="2400" dirty="0"/>
              <a:t>The 2</a:t>
            </a:r>
            <a:r>
              <a:rPr lang="en-US" altLang="en-US" sz="2400" baseline="30000" dirty="0"/>
              <a:t>nd</a:t>
            </a:r>
            <a:r>
              <a:rPr lang="en-US" altLang="en-US" sz="2400" dirty="0"/>
              <a:t> section of the form is the designated workweek schedule.  This example reflect the employee’s scheduled workday starts at 8:00 am.  Employee reaches 37:30 hours Monday at 11:30 am.  The workweek starts and ends on Monday at 11:30 am.  Please note the daily schedule work hours do not include the unpaid lunch break.</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99365645"/>
              </p:ext>
            </p:extLst>
          </p:nvPr>
        </p:nvGraphicFramePr>
        <p:xfrm>
          <a:off x="457200" y="4262120"/>
          <a:ext cx="8229600" cy="185420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1283895759"/>
                    </a:ext>
                  </a:extLst>
                </a:gridCol>
                <a:gridCol w="914400">
                  <a:extLst>
                    <a:ext uri="{9D8B030D-6E8A-4147-A177-3AD203B41FA5}">
                      <a16:colId xmlns:a16="http://schemas.microsoft.com/office/drawing/2014/main" val="230097051"/>
                    </a:ext>
                  </a:extLst>
                </a:gridCol>
                <a:gridCol w="914400">
                  <a:extLst>
                    <a:ext uri="{9D8B030D-6E8A-4147-A177-3AD203B41FA5}">
                      <a16:colId xmlns:a16="http://schemas.microsoft.com/office/drawing/2014/main" val="2401394468"/>
                    </a:ext>
                  </a:extLst>
                </a:gridCol>
                <a:gridCol w="914400">
                  <a:extLst>
                    <a:ext uri="{9D8B030D-6E8A-4147-A177-3AD203B41FA5}">
                      <a16:colId xmlns:a16="http://schemas.microsoft.com/office/drawing/2014/main" val="1187133925"/>
                    </a:ext>
                  </a:extLst>
                </a:gridCol>
                <a:gridCol w="914400">
                  <a:extLst>
                    <a:ext uri="{9D8B030D-6E8A-4147-A177-3AD203B41FA5}">
                      <a16:colId xmlns:a16="http://schemas.microsoft.com/office/drawing/2014/main" val="47106500"/>
                    </a:ext>
                  </a:extLst>
                </a:gridCol>
                <a:gridCol w="914400">
                  <a:extLst>
                    <a:ext uri="{9D8B030D-6E8A-4147-A177-3AD203B41FA5}">
                      <a16:colId xmlns:a16="http://schemas.microsoft.com/office/drawing/2014/main" val="1072671827"/>
                    </a:ext>
                  </a:extLst>
                </a:gridCol>
                <a:gridCol w="914400">
                  <a:extLst>
                    <a:ext uri="{9D8B030D-6E8A-4147-A177-3AD203B41FA5}">
                      <a16:colId xmlns:a16="http://schemas.microsoft.com/office/drawing/2014/main" val="646562529"/>
                    </a:ext>
                  </a:extLst>
                </a:gridCol>
                <a:gridCol w="914400">
                  <a:extLst>
                    <a:ext uri="{9D8B030D-6E8A-4147-A177-3AD203B41FA5}">
                      <a16:colId xmlns:a16="http://schemas.microsoft.com/office/drawing/2014/main" val="2350087842"/>
                    </a:ext>
                  </a:extLst>
                </a:gridCol>
                <a:gridCol w="914400">
                  <a:extLst>
                    <a:ext uri="{9D8B030D-6E8A-4147-A177-3AD203B41FA5}">
                      <a16:colId xmlns:a16="http://schemas.microsoft.com/office/drawing/2014/main" val="2372206522"/>
                    </a:ext>
                  </a:extLst>
                </a:gridCol>
              </a:tblGrid>
              <a:tr h="370840">
                <a:tc>
                  <a:txBody>
                    <a:bodyPr/>
                    <a:lstStyle/>
                    <a:p>
                      <a:r>
                        <a:rPr lang="en-US" dirty="0">
                          <a:solidFill>
                            <a:schemeClr val="bg2"/>
                          </a:solidFill>
                        </a:rPr>
                        <a:t>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bg2"/>
                          </a:solidFill>
                        </a:rPr>
                        <a:t>Tues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bg2"/>
                          </a:solidFill>
                        </a:rPr>
                        <a:t>Wed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bg2"/>
                          </a:solidFill>
                        </a:rPr>
                        <a:t>Thurs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bg2"/>
                          </a:solidFill>
                        </a:rPr>
                        <a:t>Fri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bg2"/>
                          </a:solidFill>
                        </a:rPr>
                        <a:t>Sat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bg2"/>
                          </a:solidFill>
                        </a:rPr>
                        <a:t>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bg2"/>
                          </a:solidFill>
                        </a:rPr>
                        <a:t>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bg2"/>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3973789"/>
                  </a:ext>
                </a:extLst>
              </a:tr>
              <a:tr h="370840">
                <a:tc>
                  <a:txBody>
                    <a:bodyPr/>
                    <a:lstStyle/>
                    <a:p>
                      <a:r>
                        <a:rPr lang="en-US" dirty="0"/>
                        <a:t>RDO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37:30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492121"/>
                  </a:ext>
                </a:extLst>
              </a:tr>
              <a:tr h="370840">
                <a:tc gridSpan="9">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933008789"/>
                  </a:ext>
                </a:extLst>
              </a:tr>
              <a:tr h="370840">
                <a:tc>
                  <a:txBody>
                    <a:bodyPr/>
                    <a:lstStyle/>
                    <a:p>
                      <a:r>
                        <a:rPr lang="en-US" b="1" dirty="0"/>
                        <a:t>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Tue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Thurs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Fri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Sat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833756"/>
                  </a:ext>
                </a:extLst>
              </a:tr>
              <a:tr h="370840">
                <a:tc>
                  <a:txBody>
                    <a:bodyPr/>
                    <a:lstStyle/>
                    <a:p>
                      <a:r>
                        <a:rPr lang="en-US" dirty="0"/>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37:30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4421922"/>
                  </a:ext>
                </a:extLst>
              </a:tr>
            </a:tbl>
          </a:graphicData>
        </a:graphic>
      </p:graphicFrame>
      <p:sp>
        <p:nvSpPr>
          <p:cNvPr id="5" name="Rectangle 4"/>
          <p:cNvSpPr/>
          <p:nvPr/>
        </p:nvSpPr>
        <p:spPr bwMode="auto">
          <a:xfrm>
            <a:off x="441434" y="5029200"/>
            <a:ext cx="8245366" cy="304800"/>
          </a:xfrm>
          <a:prstGeom prst="rect">
            <a:avLst/>
          </a:prstGeom>
          <a:solidFill>
            <a:schemeClr val="accent4"/>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727301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SU Schedule #1 Holiday</a:t>
            </a:r>
          </a:p>
        </p:txBody>
      </p:sp>
      <p:sp>
        <p:nvSpPr>
          <p:cNvPr id="3" name="Content Placeholder 2"/>
          <p:cNvSpPr>
            <a:spLocks noGrp="1"/>
          </p:cNvSpPr>
          <p:nvPr>
            <p:ph idx="1"/>
          </p:nvPr>
        </p:nvSpPr>
        <p:spPr/>
        <p:txBody>
          <a:bodyPr/>
          <a:lstStyle/>
          <a:p>
            <a:r>
              <a:rPr lang="en-US" sz="2400" dirty="0"/>
              <a:t>If the holiday falls on the scheduled day off, the day of observance will be rescheduled to another day in the pay cycle.</a:t>
            </a:r>
          </a:p>
          <a:p>
            <a:r>
              <a:rPr lang="en-US" sz="2400" dirty="0"/>
              <a:t>The difference between the scheduled hours and seven hours, thirty minutes (7:30) will:</a:t>
            </a:r>
          </a:p>
          <a:p>
            <a:r>
              <a:rPr lang="en-US" sz="2400" dirty="0"/>
              <a:t>Be added to/subtracted from other days within the workweek; or</a:t>
            </a:r>
          </a:p>
          <a:p>
            <a:r>
              <a:rPr lang="en-US" sz="2400" dirty="0"/>
              <a:t>Be taken as personal leave to maintain the established schedule.</a:t>
            </a:r>
          </a:p>
        </p:txBody>
      </p:sp>
    </p:spTree>
    <p:extLst>
      <p:ext uri="{BB962C8B-B14F-4D97-AF65-F5344CB8AC3E}">
        <p14:creationId xmlns:p14="http://schemas.microsoft.com/office/powerpoint/2010/main" val="255432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3200"/>
              <a:t>What is a work week?</a:t>
            </a:r>
          </a:p>
        </p:txBody>
      </p:sp>
      <p:sp>
        <p:nvSpPr>
          <p:cNvPr id="7171" name="Content Placeholder 2"/>
          <p:cNvSpPr>
            <a:spLocks noGrp="1"/>
          </p:cNvSpPr>
          <p:nvPr>
            <p:ph idx="1"/>
          </p:nvPr>
        </p:nvSpPr>
        <p:spPr/>
        <p:txBody>
          <a:bodyPr/>
          <a:lstStyle/>
          <a:p>
            <a:pPr>
              <a:lnSpc>
                <a:spcPct val="80000"/>
              </a:lnSpc>
            </a:pPr>
            <a:r>
              <a:rPr lang="en-US" altLang="en-US" sz="2400"/>
              <a:t>The Fair Labor Standards Act (FLSA) requires that a work week consist of 168 consecutive hours, in other words, 7 consecutive days (7 consecutive 24 hour periods).</a:t>
            </a:r>
          </a:p>
          <a:p>
            <a:pPr>
              <a:lnSpc>
                <a:spcPct val="80000"/>
              </a:lnSpc>
              <a:buFontTx/>
              <a:buNone/>
            </a:pPr>
            <a:endParaRPr lang="en-US" altLang="en-US" sz="2400"/>
          </a:p>
          <a:p>
            <a:pPr>
              <a:lnSpc>
                <a:spcPct val="80000"/>
              </a:lnSpc>
            </a:pPr>
            <a:r>
              <a:rPr lang="en-US" altLang="en-US" sz="2400"/>
              <a:t>A work week is defined in the Personnel Rules as well as each of the bargaining unit contracts.</a:t>
            </a:r>
          </a:p>
          <a:p>
            <a:pPr>
              <a:lnSpc>
                <a:spcPct val="80000"/>
              </a:lnSpc>
              <a:buFontTx/>
              <a:buNone/>
            </a:pPr>
            <a:endParaRPr lang="en-US" altLang="en-US" sz="2400"/>
          </a:p>
          <a:p>
            <a:pPr>
              <a:lnSpc>
                <a:spcPct val="80000"/>
              </a:lnSpc>
            </a:pPr>
            <a:r>
              <a:rPr lang="en-US" altLang="en-US" sz="2400"/>
              <a:t>For most State employees, a work week begins at Sunday midnight and ends the following Sunday at midnight.</a:t>
            </a:r>
          </a:p>
          <a:p>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z="2800" dirty="0"/>
              <a:t>SU Alternate </a:t>
            </a:r>
            <a:r>
              <a:rPr lang="en-US" altLang="en-US" sz="3200" dirty="0"/>
              <a:t>Workweek</a:t>
            </a:r>
            <a:r>
              <a:rPr lang="en-US" altLang="en-US" sz="2800" dirty="0"/>
              <a:t> Schedule #2</a:t>
            </a:r>
          </a:p>
        </p:txBody>
      </p:sp>
      <p:sp>
        <p:nvSpPr>
          <p:cNvPr id="55299" name="Rectangle 3"/>
          <p:cNvSpPr>
            <a:spLocks noGrp="1" noChangeArrowheads="1"/>
          </p:cNvSpPr>
          <p:nvPr>
            <p:ph type="body" idx="1"/>
          </p:nvPr>
        </p:nvSpPr>
        <p:spPr>
          <a:xfrm>
            <a:off x="457200" y="1981200"/>
            <a:ext cx="8229600" cy="4114800"/>
          </a:xfrm>
        </p:spPr>
        <p:txBody>
          <a:bodyPr/>
          <a:lstStyle/>
          <a:p>
            <a:pPr eaLnBrk="1" hangingPunct="1">
              <a:lnSpc>
                <a:spcPct val="80000"/>
              </a:lnSpc>
            </a:pPr>
            <a:r>
              <a:rPr lang="en-US" altLang="en-US" sz="2400" dirty="0"/>
              <a:t>SU Appendix D defines this type of AWW as follows:</a:t>
            </a:r>
          </a:p>
          <a:p>
            <a:pPr eaLnBrk="1" hangingPunct="1">
              <a:lnSpc>
                <a:spcPct val="80000"/>
              </a:lnSpc>
            </a:pPr>
            <a:r>
              <a:rPr lang="en-US" altLang="en-US" sz="2400" dirty="0"/>
              <a:t>The workweek will normally consist of 37:30 hours within four (4) consecutive days. No single day may be scheduled to exceed 10 hours.</a:t>
            </a:r>
          </a:p>
          <a:p>
            <a:pPr eaLnBrk="1" hangingPunct="1">
              <a:lnSpc>
                <a:spcPct val="80000"/>
              </a:lnSpc>
            </a:pPr>
            <a:r>
              <a:rPr lang="en-US" altLang="en-US" sz="2400" dirty="0"/>
              <a:t>Specific schedules will be established by the supervisor in writing for each individual, with either a one hour or a thirty minute (:30) lunch break.</a:t>
            </a:r>
          </a:p>
          <a:p>
            <a:pPr eaLnBrk="1" hangingPunct="1">
              <a:lnSpc>
                <a:spcPct val="80000"/>
              </a:lnSpc>
            </a:pPr>
            <a:r>
              <a:rPr lang="en-US" altLang="en-US" sz="2400" dirty="0"/>
              <a:t>The workweek begins Sunday at Midnight and ends the following Sunday at Midnight.</a:t>
            </a:r>
          </a:p>
          <a:p>
            <a:pPr eaLnBrk="1" hangingPunct="1">
              <a:lnSpc>
                <a:spcPct val="80000"/>
              </a:lnSpc>
            </a:pPr>
            <a:endParaRPr lang="en-US" altLang="en-US" sz="1800" dirty="0"/>
          </a:p>
          <a:p>
            <a:pPr eaLnBrk="1" hangingPunct="1">
              <a:lnSpc>
                <a:spcPct val="80000"/>
              </a:lnSpc>
              <a:buFont typeface="Wingdings" panose="05000000000000000000" pitchFamily="2" charset="2"/>
              <a:buNone/>
            </a:pPr>
            <a:endParaRPr lang="en-US" altLang="en-US" sz="1800" dirty="0"/>
          </a:p>
          <a:p>
            <a:pPr eaLnBrk="1" hangingPunct="1">
              <a:lnSpc>
                <a:spcPct val="80000"/>
              </a:lnSpc>
            </a:pPr>
            <a:endParaRPr lang="en-US" alt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3200" dirty="0"/>
              <a:t>Completing the SU AWW Schedule #2 Form</a:t>
            </a:r>
          </a:p>
        </p:txBody>
      </p:sp>
      <p:sp>
        <p:nvSpPr>
          <p:cNvPr id="57347" name="Rectangle 3"/>
          <p:cNvSpPr>
            <a:spLocks noGrp="1" noChangeArrowheads="1"/>
          </p:cNvSpPr>
          <p:nvPr>
            <p:ph type="body" sz="half" idx="1"/>
          </p:nvPr>
        </p:nvSpPr>
        <p:spPr>
          <a:xfrm>
            <a:off x="457200" y="1981200"/>
            <a:ext cx="8153400" cy="1066800"/>
          </a:xfrm>
        </p:spPr>
        <p:txBody>
          <a:bodyPr/>
          <a:lstStyle/>
          <a:p>
            <a:pPr eaLnBrk="1" hangingPunct="1"/>
            <a:r>
              <a:rPr lang="en-US" altLang="en-US" sz="1800"/>
              <a:t>Like the assignment form for Schedule #1, it is important the employee enters their current PCN, legal name , employee ID# and job class.</a:t>
            </a:r>
          </a:p>
          <a:p>
            <a:pPr eaLnBrk="1" hangingPunct="1"/>
            <a:endParaRPr lang="en-US" altLang="en-US" sz="1800"/>
          </a:p>
          <a:p>
            <a:pPr eaLnBrk="1" hangingPunct="1">
              <a:buFont typeface="Wingdings" panose="05000000000000000000" pitchFamily="2" charset="2"/>
              <a:buNone/>
            </a:pPr>
            <a:endParaRPr lang="en-US" altLang="en-US" sz="2800"/>
          </a:p>
        </p:txBody>
      </p:sp>
      <p:pic>
        <p:nvPicPr>
          <p:cNvPr id="5734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5338" y="3143250"/>
            <a:ext cx="75533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sz="half" idx="1"/>
          </p:nvPr>
        </p:nvSpPr>
        <p:spPr>
          <a:xfrm>
            <a:off x="381000" y="914400"/>
            <a:ext cx="8153400" cy="1600200"/>
          </a:xfrm>
        </p:spPr>
        <p:txBody>
          <a:bodyPr/>
          <a:lstStyle/>
          <a:p>
            <a:pPr eaLnBrk="1" hangingPunct="1"/>
            <a:r>
              <a:rPr lang="en-US" altLang="en-US" sz="1800" dirty="0"/>
              <a:t>The 2nd section of the form is the designated workweek schedule.  </a:t>
            </a:r>
          </a:p>
          <a:p>
            <a:pPr eaLnBrk="1" hangingPunct="1"/>
            <a:r>
              <a:rPr lang="en-US" altLang="en-US" sz="1800" dirty="0"/>
              <a:t>The employee must have 37:30 hours scheduled in a 7-day period.</a:t>
            </a:r>
          </a:p>
          <a:p>
            <a:pPr eaLnBrk="1" hangingPunct="1"/>
            <a:endParaRPr lang="en-US" altLang="en-US" sz="1800" dirty="0"/>
          </a:p>
          <a:p>
            <a:pPr lvl="1" eaLnBrk="1" hangingPunct="1"/>
            <a:r>
              <a:rPr lang="en-US" altLang="en-US" sz="1600" dirty="0"/>
              <a:t>Monday RDO:  employee’s work schedule is 3-days 7:00 to 5:00, 1-day 7:00-4:30 with a one (1) hour or thirty minute (:30) lunch breaks.</a:t>
            </a:r>
          </a:p>
          <a:p>
            <a:pPr eaLnBrk="1" hangingPunct="1">
              <a:buFont typeface="Wingdings" panose="05000000000000000000" pitchFamily="2" charset="2"/>
              <a:buNone/>
            </a:pPr>
            <a:r>
              <a:rPr lang="en-US" altLang="en-US" sz="1800" dirty="0"/>
              <a:t>  </a:t>
            </a:r>
          </a:p>
        </p:txBody>
      </p:sp>
      <p:graphicFrame>
        <p:nvGraphicFramePr>
          <p:cNvPr id="147489" name="Group 33"/>
          <p:cNvGraphicFramePr>
            <a:graphicFrameLocks noGrp="1"/>
          </p:cNvGraphicFramePr>
          <p:nvPr>
            <p:ph sz="half" idx="2"/>
            <p:extLst>
              <p:ext uri="{D42A27DB-BD31-4B8C-83A1-F6EECF244321}">
                <p14:modId xmlns:p14="http://schemas.microsoft.com/office/powerpoint/2010/main" val="355440039"/>
              </p:ext>
            </p:extLst>
          </p:nvPr>
        </p:nvGraphicFramePr>
        <p:xfrm>
          <a:off x="952500" y="2971800"/>
          <a:ext cx="7010400" cy="1181100"/>
        </p:xfrm>
        <a:graphic>
          <a:graphicData uri="http://schemas.openxmlformats.org/drawingml/2006/table">
            <a:tbl>
              <a:tblPr/>
              <a:tblGrid>
                <a:gridCol w="1066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tblGrid>
              <a:tr h="60960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M</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T</a:t>
                      </a: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W </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TH </a:t>
                      </a: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F </a:t>
                      </a: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S</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S</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TOTAL</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150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RDO</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9:30</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9:30</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9:30</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9:00</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RDO</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RDO</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37:30</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457200"/>
            <a:ext cx="8229600" cy="1143000"/>
          </a:xfrm>
        </p:spPr>
        <p:txBody>
          <a:bodyPr/>
          <a:lstStyle/>
          <a:p>
            <a:pPr eaLnBrk="1" hangingPunct="1"/>
            <a:r>
              <a:rPr lang="en-US" altLang="en-US" sz="2800" dirty="0"/>
              <a:t>SU Schedule #2 Holiday</a:t>
            </a:r>
            <a:endParaRPr lang="en-US" altLang="en-US" sz="3200" dirty="0"/>
          </a:p>
        </p:txBody>
      </p:sp>
      <p:sp>
        <p:nvSpPr>
          <p:cNvPr id="63491" name="Rectangle 3"/>
          <p:cNvSpPr>
            <a:spLocks noGrp="1" noChangeArrowheads="1"/>
          </p:cNvSpPr>
          <p:nvPr>
            <p:ph type="body" idx="1"/>
          </p:nvPr>
        </p:nvSpPr>
        <p:spPr>
          <a:xfrm>
            <a:off x="457200" y="1447800"/>
            <a:ext cx="8229600" cy="5181600"/>
          </a:xfrm>
        </p:spPr>
        <p:txBody>
          <a:bodyPr/>
          <a:lstStyle/>
          <a:p>
            <a:pPr eaLnBrk="1" hangingPunct="1"/>
            <a:r>
              <a:rPr lang="en-US" altLang="en-US" sz="2400" dirty="0"/>
              <a:t>A designated holiday normally will be observed on the calendar day on which it falls. It is agreed that during the week in which a holiday falls, the workday on which the holiday is observed will be scheduled as a seven and one half (7:30) hour day and the remaining three (3) workdays will be ten (10) hours each. The difference between the hours the employee is scheduled to work and seven and one half (7:30) hours may be, at the employee’s request and business permitting:</a:t>
            </a:r>
          </a:p>
          <a:p>
            <a:pPr lvl="1" eaLnBrk="1" hangingPunct="1"/>
            <a:r>
              <a:rPr lang="en-US" altLang="en-US" sz="2400" dirty="0"/>
              <a:t>1.Added/subtracted from other days within workweek or </a:t>
            </a:r>
          </a:p>
          <a:p>
            <a:pPr lvl="1" eaLnBrk="1" hangingPunct="1"/>
            <a:r>
              <a:rPr lang="en-US" altLang="en-US" sz="2400" dirty="0"/>
              <a:t>2. be taken as personal leave to maintain the established schedule.</a:t>
            </a:r>
            <a:endParaRPr lang="en-US" altLang="en-US" sz="2400" strike="sngStrike" dirty="0"/>
          </a:p>
          <a:p>
            <a:pPr eaLnBrk="1" hangingPunct="1"/>
            <a:endParaRPr lang="en-US" altLang="en-US" sz="2400" u="sng" dirty="0"/>
          </a:p>
          <a:p>
            <a:pPr eaLnBrk="1" hangingPunct="1"/>
            <a:endParaRPr lang="en-US"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57200"/>
            <a:ext cx="8229600" cy="990600"/>
          </a:xfrm>
        </p:spPr>
        <p:txBody>
          <a:bodyPr/>
          <a:lstStyle/>
          <a:p>
            <a:pPr eaLnBrk="1" hangingPunct="1"/>
            <a:r>
              <a:rPr lang="en-US" altLang="en-US" sz="3200"/>
              <a:t>The Alternate Workweek</a:t>
            </a:r>
          </a:p>
        </p:txBody>
      </p:sp>
      <p:sp>
        <p:nvSpPr>
          <p:cNvPr id="34842" name="AutoShape 26"/>
          <p:cNvSpPr>
            <a:spLocks/>
          </p:cNvSpPr>
          <p:nvPr/>
        </p:nvSpPr>
        <p:spPr bwMode="auto">
          <a:xfrm>
            <a:off x="2667000" y="2057400"/>
            <a:ext cx="533400" cy="2133600"/>
          </a:xfrm>
          <a:prstGeom prst="rightBrace">
            <a:avLst>
              <a:gd name="adj1" fmla="val 33333"/>
              <a:gd name="adj2" fmla="val 47569"/>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34845" name="Rectangle 29"/>
          <p:cNvSpPr>
            <a:spLocks noChangeArrowheads="1"/>
          </p:cNvSpPr>
          <p:nvPr/>
        </p:nvSpPr>
        <p:spPr bwMode="auto">
          <a:xfrm>
            <a:off x="3657600" y="2057400"/>
            <a:ext cx="2743200" cy="685800"/>
          </a:xfrm>
          <a:prstGeom prst="rect">
            <a:avLst/>
          </a:prstGeom>
          <a:gradFill rotWithShape="0">
            <a:gsLst>
              <a:gs pos="0">
                <a:srgbClr val="FFFFFF"/>
              </a:gs>
              <a:gs pos="100000">
                <a:schemeClr val="accent1"/>
              </a:gs>
            </a:gsLst>
            <a:path path="shape">
              <a:fillToRect l="50000" t="50000" r="50000" b="50000"/>
            </a:path>
          </a:gradFill>
          <a:ln w="9525">
            <a:miter lim="800000"/>
            <a:headEnd/>
            <a:tailEnd/>
          </a:ln>
          <a:scene3d>
            <a:camera prst="legacyPerspectiveBottom"/>
            <a:lightRig rig="legacyFlat3" dir="t"/>
          </a:scene3d>
          <a:sp3d extrusionH="121893000" prstMaterial="legacyPlastic">
            <a:bevelT w="13500" h="13500" prst="angle"/>
            <a:bevelB w="13500" h="13500" prst="angle"/>
            <a:extrusionClr>
              <a:schemeClr val="accent2"/>
            </a:extrusionClr>
            <a:contourClr>
              <a:srgbClr val="FFFFFF"/>
            </a:contourClr>
          </a:sp3d>
        </p:spPr>
        <p:txBody>
          <a:bodyPr wrap="none" anchor="ctr">
            <a:flatTx/>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400">
                <a:solidFill>
                  <a:schemeClr val="tx2"/>
                </a:solidFill>
                <a:latin typeface="Times New Roman" panose="02020603050405020304" pitchFamily="18" charset="0"/>
              </a:rPr>
              <a:t>1 additional day off</a:t>
            </a:r>
          </a:p>
          <a:p>
            <a:pPr algn="ctr">
              <a:spcBef>
                <a:spcPct val="0"/>
              </a:spcBef>
              <a:buClrTx/>
              <a:buSzTx/>
              <a:buFontTx/>
              <a:buNone/>
            </a:pPr>
            <a:r>
              <a:rPr lang="en-US" altLang="en-US" sz="2400">
                <a:solidFill>
                  <a:schemeClr val="tx2"/>
                </a:solidFill>
                <a:latin typeface="Times New Roman" panose="02020603050405020304" pitchFamily="18" charset="0"/>
              </a:rPr>
              <a:t>Mon or Friday</a:t>
            </a:r>
          </a:p>
        </p:txBody>
      </p:sp>
      <p:sp>
        <p:nvSpPr>
          <p:cNvPr id="34846" name="Rectangle 30"/>
          <p:cNvSpPr>
            <a:spLocks noChangeArrowheads="1"/>
          </p:cNvSpPr>
          <p:nvPr/>
        </p:nvSpPr>
        <p:spPr bwMode="auto">
          <a:xfrm>
            <a:off x="3657600" y="3352800"/>
            <a:ext cx="2743200" cy="762000"/>
          </a:xfrm>
          <a:prstGeom prst="rect">
            <a:avLst/>
          </a:prstGeom>
          <a:gradFill rotWithShape="0">
            <a:gsLst>
              <a:gs pos="0">
                <a:srgbClr val="FFFFFF"/>
              </a:gs>
              <a:gs pos="100000">
                <a:schemeClr val="bg2"/>
              </a:gs>
            </a:gsLst>
            <a:path path="shape">
              <a:fillToRect l="50000" t="50000" r="50000" b="50000"/>
            </a:path>
          </a:gradFill>
          <a:ln w="9525">
            <a:miter lim="800000"/>
            <a:headEnd/>
            <a:tailEnd/>
          </a:ln>
          <a:scene3d>
            <a:camera prst="legacyPerspectiveBottom"/>
            <a:lightRig rig="legacyFlat3" dir="t"/>
          </a:scene3d>
          <a:sp3d extrusionH="121893000" prstMaterial="legacyPlastic">
            <a:bevelT w="13500" h="13500" prst="angle"/>
            <a:bevelB w="13500" h="13500" prst="angle"/>
            <a:extrusionClr>
              <a:schemeClr val="accent2"/>
            </a:extrusionClr>
            <a:contourClr>
              <a:srgbClr val="FFFFFF"/>
            </a:contourClr>
          </a:sp3d>
        </p:spPr>
        <p:txBody>
          <a:bodyPr wrap="none" anchor="ctr">
            <a:flatTx/>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latin typeface="Times New Roman" panose="02020603050405020304" pitchFamily="18" charset="0"/>
              </a:rPr>
              <a:t>8 days of 8:30 hours</a:t>
            </a:r>
          </a:p>
        </p:txBody>
      </p:sp>
      <p:sp>
        <p:nvSpPr>
          <p:cNvPr id="34847" name="Rectangle 31"/>
          <p:cNvSpPr>
            <a:spLocks noChangeArrowheads="1"/>
          </p:cNvSpPr>
          <p:nvPr/>
        </p:nvSpPr>
        <p:spPr bwMode="auto">
          <a:xfrm>
            <a:off x="3733800" y="4572000"/>
            <a:ext cx="2590800" cy="685800"/>
          </a:xfrm>
          <a:prstGeom prst="rect">
            <a:avLst/>
          </a:prstGeom>
          <a:gradFill rotWithShape="0">
            <a:gsLst>
              <a:gs pos="0">
                <a:srgbClr val="FFFFFF"/>
              </a:gs>
              <a:gs pos="100000">
                <a:schemeClr val="folHlink"/>
              </a:gs>
            </a:gsLst>
            <a:path path="shape">
              <a:fillToRect l="50000" t="50000" r="50000" b="50000"/>
            </a:path>
          </a:gradFill>
          <a:ln w="9525">
            <a:miter lim="800000"/>
            <a:headEnd/>
            <a:tailEnd/>
          </a:ln>
          <a:scene3d>
            <a:camera prst="legacyPerspectiveBottom"/>
            <a:lightRig rig="legacyFlat3" dir="t"/>
          </a:scene3d>
          <a:sp3d extrusionH="6323000" prstMaterial="legacyPlastic">
            <a:bevelT w="13500" h="13500" prst="angle"/>
            <a:bevelB w="13500" h="13500" prst="angle"/>
            <a:extrusionClr>
              <a:schemeClr val="accent2"/>
            </a:extrusionClr>
            <a:contourClr>
              <a:srgbClr val="FFFFFF"/>
            </a:contourClr>
          </a:sp3d>
        </p:spPr>
        <p:txBody>
          <a:bodyPr wrap="none" anchor="ctr">
            <a:flatTx/>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latin typeface="Times New Roman" panose="02020603050405020304" pitchFamily="18" charset="0"/>
              </a:rPr>
              <a:t>1 day of 7:00 hours</a:t>
            </a:r>
          </a:p>
        </p:txBody>
      </p:sp>
      <p:graphicFrame>
        <p:nvGraphicFramePr>
          <p:cNvPr id="90049" name="Group 1985"/>
          <p:cNvGraphicFramePr>
            <a:graphicFrameLocks noGrp="1"/>
          </p:cNvGraphicFramePr>
          <p:nvPr>
            <p:ph sz="half" idx="2"/>
            <p:extLst>
              <p:ext uri="{D42A27DB-BD31-4B8C-83A1-F6EECF244321}">
                <p14:modId xmlns:p14="http://schemas.microsoft.com/office/powerpoint/2010/main" val="3957144467"/>
              </p:ext>
            </p:extLst>
          </p:nvPr>
        </p:nvGraphicFramePr>
        <p:xfrm>
          <a:off x="7010400" y="1752600"/>
          <a:ext cx="1752600" cy="4587876"/>
        </p:xfrm>
        <a:graphic>
          <a:graphicData uri="http://schemas.openxmlformats.org/drawingml/2006/table">
            <a:tbl>
              <a:tblPr/>
              <a:tblGrid>
                <a:gridCol w="836613">
                  <a:extLst>
                    <a:ext uri="{9D8B030D-6E8A-4147-A177-3AD203B41FA5}">
                      <a16:colId xmlns:a16="http://schemas.microsoft.com/office/drawing/2014/main" val="20000"/>
                    </a:ext>
                  </a:extLst>
                </a:gridCol>
                <a:gridCol w="915987">
                  <a:extLst>
                    <a:ext uri="{9D8B030D-6E8A-4147-A177-3AD203B41FA5}">
                      <a16:colId xmlns:a16="http://schemas.microsoft.com/office/drawing/2014/main" val="20001"/>
                    </a:ext>
                  </a:extLst>
                </a:gridCol>
              </a:tblGrid>
              <a:tr h="42674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Week Day</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Reg Hours</a:t>
                      </a:r>
                      <a:endParaRPr kumimoji="0" lang="en-US" sz="24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Sat</a:t>
                      </a:r>
                      <a:endParaRPr kumimoji="0" lang="en-US" sz="24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5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Mon</a:t>
                      </a:r>
                      <a:endParaRPr kumimoji="0" lang="en-US" sz="24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Tues</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Wed</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Thurs</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Split Fri</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3:30/5:00</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Sat</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RDO</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Sun</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RDO</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Mon</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Tues</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Wed</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Thurs</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7:00</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Fri</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Sat </a:t>
                      </a:r>
                      <a:endParaRPr kumimoji="0" lang="en-US" sz="24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5909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RDO</a:t>
                      </a:r>
                      <a:endParaRPr kumimoji="0" lang="en-US" sz="2400" b="0" i="0" u="none" strike="noStrike" cap="none" normalizeH="0" baseline="0" dirty="0">
                        <a:ln>
                          <a:noFill/>
                        </a:ln>
                        <a:solidFill>
                          <a:schemeClr val="tx1"/>
                        </a:solidFill>
                        <a:effectLst/>
                        <a:latin typeface="Arial" charset="0"/>
                      </a:endParaRPr>
                    </a:p>
                  </a:txBody>
                  <a:tcPr marT="45723" marB="4572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
        <p:nvSpPr>
          <p:cNvPr id="89833" name="AutoShape 1769"/>
          <p:cNvSpPr>
            <a:spLocks noChangeArrowheads="1"/>
          </p:cNvSpPr>
          <p:nvPr/>
        </p:nvSpPr>
        <p:spPr bwMode="auto">
          <a:xfrm>
            <a:off x="2971800" y="2133600"/>
            <a:ext cx="762000" cy="485775"/>
          </a:xfrm>
          <a:prstGeom prst="leftArrow">
            <a:avLst>
              <a:gd name="adj1" fmla="val 50000"/>
              <a:gd name="adj2" fmla="val 39216"/>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graphicFrame>
        <p:nvGraphicFramePr>
          <p:cNvPr id="90045" name="Group 1981"/>
          <p:cNvGraphicFramePr>
            <a:graphicFrameLocks noGrp="1"/>
          </p:cNvGraphicFramePr>
          <p:nvPr>
            <p:ph sz="half" idx="1"/>
            <p:extLst>
              <p:ext uri="{D42A27DB-BD31-4B8C-83A1-F6EECF244321}">
                <p14:modId xmlns:p14="http://schemas.microsoft.com/office/powerpoint/2010/main" val="3220562123"/>
              </p:ext>
            </p:extLst>
          </p:nvPr>
        </p:nvGraphicFramePr>
        <p:xfrm>
          <a:off x="1295400" y="1752600"/>
          <a:ext cx="1447800" cy="4343402"/>
        </p:xfrm>
        <a:graphic>
          <a:graphicData uri="http://schemas.openxmlformats.org/drawingml/2006/table">
            <a:tbl>
              <a:tblPr/>
              <a:tblGrid>
                <a:gridCol w="838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39738">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Week Day</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Reg Hours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Mon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5113">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Tues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Wed</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Thurs</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Fri</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Sat</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RDO</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Sun</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RDO</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39738">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Split Mon</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3:30/ 5:00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Tues</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Wed</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Thurs</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65113">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Fri</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7.0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Sat</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667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1100" b="1" i="0" u="none" strike="noStrike" cap="none" normalizeH="0" baseline="0" dirty="0">
                          <a:ln>
                            <a:noFill/>
                          </a:ln>
                          <a:solidFill>
                            <a:schemeClr val="tx1"/>
                          </a:solidFill>
                          <a:effectLst/>
                          <a:latin typeface="Arial" charset="0"/>
                          <a:cs typeface="Arial" charset="0"/>
                        </a:rPr>
                        <a:t>RDO</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30834" name="AutoShape 1966"/>
          <p:cNvSpPr>
            <a:spLocks noChangeArrowheads="1"/>
          </p:cNvSpPr>
          <p:nvPr/>
        </p:nvSpPr>
        <p:spPr bwMode="auto">
          <a:xfrm>
            <a:off x="1219200" y="1371600"/>
            <a:ext cx="1600200" cy="381000"/>
          </a:xfrm>
          <a:prstGeom prst="bevel">
            <a:avLst>
              <a:gd name="adj" fmla="val 12500"/>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    Mon	</a:t>
            </a:r>
          </a:p>
        </p:txBody>
      </p:sp>
      <p:sp>
        <p:nvSpPr>
          <p:cNvPr id="30835" name="AutoShape 1967"/>
          <p:cNvSpPr>
            <a:spLocks noChangeArrowheads="1"/>
          </p:cNvSpPr>
          <p:nvPr/>
        </p:nvSpPr>
        <p:spPr bwMode="auto">
          <a:xfrm>
            <a:off x="1219200" y="1371600"/>
            <a:ext cx="1600200" cy="381000"/>
          </a:xfrm>
          <a:prstGeom prst="bevel">
            <a:avLst>
              <a:gd name="adj" fmla="val 10000"/>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    Monday	</a:t>
            </a:r>
          </a:p>
        </p:txBody>
      </p:sp>
      <p:sp>
        <p:nvSpPr>
          <p:cNvPr id="30836" name="AutoShape 1969"/>
          <p:cNvSpPr>
            <a:spLocks noChangeArrowheads="1"/>
          </p:cNvSpPr>
          <p:nvPr/>
        </p:nvSpPr>
        <p:spPr bwMode="auto">
          <a:xfrm>
            <a:off x="7086600" y="1295400"/>
            <a:ext cx="1652588" cy="381000"/>
          </a:xfrm>
          <a:prstGeom prst="bevel">
            <a:avLst>
              <a:gd name="adj" fmla="val 12500"/>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Friday </a:t>
            </a:r>
          </a:p>
        </p:txBody>
      </p:sp>
      <p:sp>
        <p:nvSpPr>
          <p:cNvPr id="90038" name="AutoShape 1974"/>
          <p:cNvSpPr>
            <a:spLocks/>
          </p:cNvSpPr>
          <p:nvPr/>
        </p:nvSpPr>
        <p:spPr bwMode="auto">
          <a:xfrm>
            <a:off x="2667000" y="4191000"/>
            <a:ext cx="457200" cy="1905000"/>
          </a:xfrm>
          <a:prstGeom prst="rightBrace">
            <a:avLst>
              <a:gd name="adj1" fmla="val 34722"/>
              <a:gd name="adj2" fmla="val 47569"/>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90040" name="AutoShape 1976"/>
          <p:cNvSpPr>
            <a:spLocks/>
          </p:cNvSpPr>
          <p:nvPr/>
        </p:nvSpPr>
        <p:spPr bwMode="auto">
          <a:xfrm>
            <a:off x="6705600" y="2133600"/>
            <a:ext cx="457200" cy="1828800"/>
          </a:xfrm>
          <a:prstGeom prst="leftBrace">
            <a:avLst>
              <a:gd name="adj1" fmla="val 33333"/>
              <a:gd name="adj2" fmla="val 51449"/>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90041" name="AutoShape 1977"/>
          <p:cNvSpPr>
            <a:spLocks/>
          </p:cNvSpPr>
          <p:nvPr/>
        </p:nvSpPr>
        <p:spPr bwMode="auto">
          <a:xfrm>
            <a:off x="6705600" y="3962400"/>
            <a:ext cx="381000" cy="2133600"/>
          </a:xfrm>
          <a:prstGeom prst="leftBrace">
            <a:avLst>
              <a:gd name="adj1" fmla="val 46667"/>
              <a:gd name="adj2" fmla="val 51449"/>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90050" name="AutoShape 1986"/>
          <p:cNvSpPr>
            <a:spLocks noChangeArrowheads="1"/>
          </p:cNvSpPr>
          <p:nvPr/>
        </p:nvSpPr>
        <p:spPr bwMode="auto">
          <a:xfrm rot="10800000">
            <a:off x="6324600" y="2133600"/>
            <a:ext cx="685800" cy="485775"/>
          </a:xfrm>
          <a:prstGeom prst="leftArrow">
            <a:avLst>
              <a:gd name="adj1" fmla="val 50000"/>
              <a:gd name="adj2" fmla="val 35294"/>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34845"/>
                                        </p:tgtEl>
                                        <p:attrNameLst>
                                          <p:attrName>style.visibility</p:attrName>
                                        </p:attrNameLst>
                                      </p:cBhvr>
                                      <p:to>
                                        <p:strVal val="visible"/>
                                      </p:to>
                                    </p:set>
                                    <p:anim calcmode="lin" valueType="num">
                                      <p:cBhvr>
                                        <p:cTn id="7" dur="500" fill="hold"/>
                                        <p:tgtEl>
                                          <p:spTgt spid="34845"/>
                                        </p:tgtEl>
                                        <p:attrNameLst>
                                          <p:attrName>ppt_x</p:attrName>
                                        </p:attrNameLst>
                                      </p:cBhvr>
                                      <p:tavLst>
                                        <p:tav tm="0">
                                          <p:val>
                                            <p:strVal val="#ppt_x"/>
                                          </p:val>
                                        </p:tav>
                                        <p:tav tm="100000">
                                          <p:val>
                                            <p:strVal val="#ppt_x"/>
                                          </p:val>
                                        </p:tav>
                                      </p:tavLst>
                                    </p:anim>
                                    <p:anim calcmode="lin" valueType="num">
                                      <p:cBhvr>
                                        <p:cTn id="8" dur="500" fill="hold"/>
                                        <p:tgtEl>
                                          <p:spTgt spid="34845"/>
                                        </p:tgtEl>
                                        <p:attrNameLst>
                                          <p:attrName>ppt_y</p:attrName>
                                        </p:attrNameLst>
                                      </p:cBhvr>
                                      <p:tavLst>
                                        <p:tav tm="0">
                                          <p:val>
                                            <p:strVal val="#ppt_y+#ppt_h/2"/>
                                          </p:val>
                                        </p:tav>
                                        <p:tav tm="100000">
                                          <p:val>
                                            <p:strVal val="#ppt_y"/>
                                          </p:val>
                                        </p:tav>
                                      </p:tavLst>
                                    </p:anim>
                                    <p:anim calcmode="lin" valueType="num">
                                      <p:cBhvr>
                                        <p:cTn id="9" dur="500" fill="hold"/>
                                        <p:tgtEl>
                                          <p:spTgt spid="34845"/>
                                        </p:tgtEl>
                                        <p:attrNameLst>
                                          <p:attrName>ppt_w</p:attrName>
                                        </p:attrNameLst>
                                      </p:cBhvr>
                                      <p:tavLst>
                                        <p:tav tm="0">
                                          <p:val>
                                            <p:strVal val="#ppt_w"/>
                                          </p:val>
                                        </p:tav>
                                        <p:tav tm="100000">
                                          <p:val>
                                            <p:strVal val="#ppt_w"/>
                                          </p:val>
                                        </p:tav>
                                      </p:tavLst>
                                    </p:anim>
                                    <p:anim calcmode="lin" valueType="num">
                                      <p:cBhvr>
                                        <p:cTn id="10" dur="500" fill="hold"/>
                                        <p:tgtEl>
                                          <p:spTgt spid="34845"/>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34846"/>
                                        </p:tgtEl>
                                        <p:attrNameLst>
                                          <p:attrName>style.visibility</p:attrName>
                                        </p:attrNameLst>
                                      </p:cBhvr>
                                      <p:to>
                                        <p:strVal val="visible"/>
                                      </p:to>
                                    </p:set>
                                    <p:anim calcmode="lin" valueType="num">
                                      <p:cBhvr>
                                        <p:cTn id="15" dur="500" fill="hold"/>
                                        <p:tgtEl>
                                          <p:spTgt spid="34846"/>
                                        </p:tgtEl>
                                        <p:attrNameLst>
                                          <p:attrName>ppt_x</p:attrName>
                                        </p:attrNameLst>
                                      </p:cBhvr>
                                      <p:tavLst>
                                        <p:tav tm="0">
                                          <p:val>
                                            <p:strVal val="#ppt_x"/>
                                          </p:val>
                                        </p:tav>
                                        <p:tav tm="100000">
                                          <p:val>
                                            <p:strVal val="#ppt_x"/>
                                          </p:val>
                                        </p:tav>
                                      </p:tavLst>
                                    </p:anim>
                                    <p:anim calcmode="lin" valueType="num">
                                      <p:cBhvr>
                                        <p:cTn id="16" dur="500" fill="hold"/>
                                        <p:tgtEl>
                                          <p:spTgt spid="34846"/>
                                        </p:tgtEl>
                                        <p:attrNameLst>
                                          <p:attrName>ppt_y</p:attrName>
                                        </p:attrNameLst>
                                      </p:cBhvr>
                                      <p:tavLst>
                                        <p:tav tm="0">
                                          <p:val>
                                            <p:strVal val="#ppt_y+#ppt_h/2"/>
                                          </p:val>
                                        </p:tav>
                                        <p:tav tm="100000">
                                          <p:val>
                                            <p:strVal val="#ppt_y"/>
                                          </p:val>
                                        </p:tav>
                                      </p:tavLst>
                                    </p:anim>
                                    <p:anim calcmode="lin" valueType="num">
                                      <p:cBhvr>
                                        <p:cTn id="17" dur="500" fill="hold"/>
                                        <p:tgtEl>
                                          <p:spTgt spid="34846"/>
                                        </p:tgtEl>
                                        <p:attrNameLst>
                                          <p:attrName>ppt_w</p:attrName>
                                        </p:attrNameLst>
                                      </p:cBhvr>
                                      <p:tavLst>
                                        <p:tav tm="0">
                                          <p:val>
                                            <p:strVal val="#ppt_w"/>
                                          </p:val>
                                        </p:tav>
                                        <p:tav tm="100000">
                                          <p:val>
                                            <p:strVal val="#ppt_w"/>
                                          </p:val>
                                        </p:tav>
                                      </p:tavLst>
                                    </p:anim>
                                    <p:anim calcmode="lin" valueType="num">
                                      <p:cBhvr>
                                        <p:cTn id="18" dur="500" fill="hold"/>
                                        <p:tgtEl>
                                          <p:spTgt spid="34846"/>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grpId="0" nodeType="clickEffect">
                                  <p:stCondLst>
                                    <p:cond delay="0"/>
                                  </p:stCondLst>
                                  <p:childTnLst>
                                    <p:set>
                                      <p:cBhvr>
                                        <p:cTn id="22" dur="1" fill="hold">
                                          <p:stCondLst>
                                            <p:cond delay="0"/>
                                          </p:stCondLst>
                                        </p:cTn>
                                        <p:tgtEl>
                                          <p:spTgt spid="34847"/>
                                        </p:tgtEl>
                                        <p:attrNameLst>
                                          <p:attrName>style.visibility</p:attrName>
                                        </p:attrNameLst>
                                      </p:cBhvr>
                                      <p:to>
                                        <p:strVal val="visible"/>
                                      </p:to>
                                    </p:set>
                                    <p:anim calcmode="lin" valueType="num">
                                      <p:cBhvr>
                                        <p:cTn id="23" dur="500" fill="hold"/>
                                        <p:tgtEl>
                                          <p:spTgt spid="34847"/>
                                        </p:tgtEl>
                                        <p:attrNameLst>
                                          <p:attrName>ppt_x</p:attrName>
                                        </p:attrNameLst>
                                      </p:cBhvr>
                                      <p:tavLst>
                                        <p:tav tm="0">
                                          <p:val>
                                            <p:strVal val="#ppt_x"/>
                                          </p:val>
                                        </p:tav>
                                        <p:tav tm="100000">
                                          <p:val>
                                            <p:strVal val="#ppt_x"/>
                                          </p:val>
                                        </p:tav>
                                      </p:tavLst>
                                    </p:anim>
                                    <p:anim calcmode="lin" valueType="num">
                                      <p:cBhvr>
                                        <p:cTn id="24" dur="500" fill="hold"/>
                                        <p:tgtEl>
                                          <p:spTgt spid="34847"/>
                                        </p:tgtEl>
                                        <p:attrNameLst>
                                          <p:attrName>ppt_y</p:attrName>
                                        </p:attrNameLst>
                                      </p:cBhvr>
                                      <p:tavLst>
                                        <p:tav tm="0">
                                          <p:val>
                                            <p:strVal val="#ppt_y+#ppt_h/2"/>
                                          </p:val>
                                        </p:tav>
                                        <p:tav tm="100000">
                                          <p:val>
                                            <p:strVal val="#ppt_y"/>
                                          </p:val>
                                        </p:tav>
                                      </p:tavLst>
                                    </p:anim>
                                    <p:anim calcmode="lin" valueType="num">
                                      <p:cBhvr>
                                        <p:cTn id="25" dur="500" fill="hold"/>
                                        <p:tgtEl>
                                          <p:spTgt spid="34847"/>
                                        </p:tgtEl>
                                        <p:attrNameLst>
                                          <p:attrName>ppt_w</p:attrName>
                                        </p:attrNameLst>
                                      </p:cBhvr>
                                      <p:tavLst>
                                        <p:tav tm="0">
                                          <p:val>
                                            <p:strVal val="#ppt_w"/>
                                          </p:val>
                                        </p:tav>
                                        <p:tav tm="100000">
                                          <p:val>
                                            <p:strVal val="#ppt_w"/>
                                          </p:val>
                                        </p:tav>
                                      </p:tavLst>
                                    </p:anim>
                                    <p:anim calcmode="lin" valueType="num">
                                      <p:cBhvr>
                                        <p:cTn id="26" dur="500" fill="hold"/>
                                        <p:tgtEl>
                                          <p:spTgt spid="34847"/>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983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005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84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004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003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00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2" grpId="0" animBg="1"/>
      <p:bldP spid="34845" grpId="0" animBg="1" autoUpdateAnimBg="0"/>
      <p:bldP spid="34846" grpId="0" animBg="1" autoUpdateAnimBg="0"/>
      <p:bldP spid="34847" grpId="0" animBg="1" autoUpdateAnimBg="0"/>
      <p:bldP spid="89833" grpId="0" animBg="1"/>
      <p:bldP spid="90038" grpId="0" animBg="1"/>
      <p:bldP spid="90040" grpId="0" animBg="1"/>
      <p:bldP spid="90041" grpId="0" animBg="1"/>
      <p:bldP spid="9005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55" name="Oval 1051"/>
          <p:cNvSpPr>
            <a:spLocks noChangeArrowheads="1"/>
          </p:cNvSpPr>
          <p:nvPr/>
        </p:nvSpPr>
        <p:spPr bwMode="auto">
          <a:xfrm>
            <a:off x="3124200" y="2819400"/>
            <a:ext cx="3429000" cy="1752600"/>
          </a:xfrm>
          <a:prstGeom prst="ellipse">
            <a:avLst/>
          </a:prstGeom>
          <a:gradFill rotWithShape="0">
            <a:gsLst>
              <a:gs pos="0">
                <a:schemeClr val="bg1"/>
              </a:gs>
              <a:gs pos="100000">
                <a:schemeClr val="accent1"/>
              </a:gs>
            </a:gsLst>
            <a:path path="shape">
              <a:fillToRect l="50000" t="50000" r="50000" b="50000"/>
            </a:path>
          </a:gradFill>
          <a:ln w="9525">
            <a:round/>
            <a:headEnd/>
            <a:tailEnd/>
          </a:ln>
          <a:scene3d>
            <a:camera prst="legacyObliqueTop">
              <a:rot lat="21299988" lon="20999988" rev="0"/>
            </a:camera>
            <a:lightRig rig="legacyFlat3" dir="b"/>
          </a:scene3d>
          <a:sp3d extrusionH="430200" prstMaterial="legacyMatte">
            <a:bevelT w="13500" h="13500" prst="angle"/>
            <a:bevelB w="13500" h="13500" prst="angle"/>
            <a:extrusionClr>
              <a:schemeClr val="accent2"/>
            </a:extrusionClr>
            <a:contourClr>
              <a:schemeClr val="bg1"/>
            </a:contourClr>
          </a:sp3d>
        </p:spPr>
        <p:txBody>
          <a:bodyPr wrap="none" anchor="ctr">
            <a:flatTx/>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000">
                <a:latin typeface="Times New Roman" panose="02020603050405020304" pitchFamily="18" charset="0"/>
              </a:rPr>
              <a:t>Midway through 5th day:</a:t>
            </a:r>
          </a:p>
          <a:p>
            <a:pPr algn="ctr">
              <a:spcBef>
                <a:spcPct val="0"/>
              </a:spcBef>
              <a:buClrTx/>
              <a:buSzTx/>
              <a:buFontTx/>
              <a:buNone/>
            </a:pPr>
            <a:r>
              <a:rPr lang="en-US" altLang="en-US" sz="2000">
                <a:latin typeface="Times New Roman" panose="02020603050405020304" pitchFamily="18" charset="0"/>
              </a:rPr>
              <a:t>1st week ends </a:t>
            </a:r>
          </a:p>
          <a:p>
            <a:pPr algn="ctr">
              <a:spcBef>
                <a:spcPct val="0"/>
              </a:spcBef>
              <a:buClrTx/>
              <a:buSzTx/>
              <a:buFontTx/>
              <a:buNone/>
            </a:pPr>
            <a:r>
              <a:rPr lang="en-US" altLang="en-US" sz="2000" b="1" u="sng">
                <a:latin typeface="Times New Roman" panose="02020603050405020304" pitchFamily="18" charset="0"/>
              </a:rPr>
              <a:t>&amp;</a:t>
            </a:r>
          </a:p>
          <a:p>
            <a:pPr algn="ctr">
              <a:spcBef>
                <a:spcPct val="0"/>
              </a:spcBef>
              <a:buClrTx/>
              <a:buSzTx/>
              <a:buFontTx/>
              <a:buNone/>
            </a:pPr>
            <a:r>
              <a:rPr lang="en-US" altLang="en-US" sz="2000">
                <a:latin typeface="Times New Roman" panose="02020603050405020304" pitchFamily="18" charset="0"/>
              </a:rPr>
              <a:t>2nd week begins</a:t>
            </a:r>
          </a:p>
        </p:txBody>
      </p:sp>
      <p:sp>
        <p:nvSpPr>
          <p:cNvPr id="32771" name="Rectangle 1026"/>
          <p:cNvSpPr>
            <a:spLocks noGrp="1" noChangeArrowheads="1"/>
          </p:cNvSpPr>
          <p:nvPr>
            <p:ph type="title"/>
          </p:nvPr>
        </p:nvSpPr>
        <p:spPr>
          <a:xfrm>
            <a:off x="457200" y="457200"/>
            <a:ext cx="8229600" cy="1066800"/>
          </a:xfrm>
        </p:spPr>
        <p:txBody>
          <a:bodyPr/>
          <a:lstStyle/>
          <a:p>
            <a:pPr eaLnBrk="1" hangingPunct="1"/>
            <a:r>
              <a:rPr lang="en-US" altLang="en-US" sz="3200"/>
              <a:t>So when does the workweek end?</a:t>
            </a:r>
          </a:p>
        </p:txBody>
      </p:sp>
      <p:graphicFrame>
        <p:nvGraphicFramePr>
          <p:cNvPr id="134195" name="Group 3123"/>
          <p:cNvGraphicFramePr>
            <a:graphicFrameLocks noGrp="1"/>
          </p:cNvGraphicFramePr>
          <p:nvPr>
            <p:ph sz="half" idx="1"/>
            <p:extLst>
              <p:ext uri="{D42A27DB-BD31-4B8C-83A1-F6EECF244321}">
                <p14:modId xmlns:p14="http://schemas.microsoft.com/office/powerpoint/2010/main" val="2301920287"/>
              </p:ext>
            </p:extLst>
          </p:nvPr>
        </p:nvGraphicFramePr>
        <p:xfrm>
          <a:off x="762000" y="1676400"/>
          <a:ext cx="2133600" cy="5024443"/>
        </p:xfrm>
        <a:graphic>
          <a:graphicData uri="http://schemas.openxmlformats.org/drawingml/2006/table">
            <a:tbl>
              <a:tblPr/>
              <a:tblGrid>
                <a:gridCol w="7620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tblGrid>
              <a:tr h="64006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Week Day</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Reg Hours</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Reg Hours</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Mon</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Tues</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Wed</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Thurs</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5:30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Fri</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7:00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Sat</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0476">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Split Mon</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3:30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5:00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Tues</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Wed</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3015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Thurs</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Fri</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7:00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2858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Sat</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46349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42856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Total</a:t>
                      </a:r>
                      <a:endParaRPr kumimoji="0" lang="en-US" sz="2400" b="0" i="0" u="none" strike="noStrike" cap="none" normalizeH="0" baseline="0">
                        <a:ln>
                          <a:noFill/>
                        </a:ln>
                        <a:solidFill>
                          <a:schemeClr val="tx1"/>
                        </a:solidFill>
                        <a:effectLst/>
                        <a:latin typeface="Arial" charset="0"/>
                      </a:endParaRPr>
                    </a:p>
                  </a:txBody>
                  <a:tcPr marT="45715" marB="45715" anchor="b" horzOverflow="overflow">
                    <a:lnL cap="flat">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37:30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37:30</a:t>
                      </a: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a:noFill/>
                    </a:lnL>
                    <a:lnR cap="flat">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42856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cap="flat">
                      <a:noFill/>
                    </a:lnL>
                    <a:lnR>
                      <a:noFill/>
                    </a:lnR>
                    <a:lnT w="12700" cap="flat" cmpd="sng" algn="ctr">
                      <a:solidFill>
                        <a:srgbClr val="000000"/>
                      </a:solidFill>
                      <a:prstDash val="solid"/>
                      <a:miter lim="800000"/>
                      <a:headEnd type="none" w="med" len="med"/>
                      <a:tailEnd type="none" w="med" len="med"/>
                    </a:lnT>
                    <a:lnB cap="flat">
                      <a:noFill/>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T="45715" marB="45715" anchor="b" horzOverflow="overflow">
                    <a:lnL>
                      <a:noFill/>
                    </a:lnL>
                    <a:lnR>
                      <a:noFill/>
                    </a:lnR>
                    <a:lnT w="12700" cap="flat" cmpd="sng" algn="ctr">
                      <a:solidFill>
                        <a:srgbClr val="000000"/>
                      </a:solidFill>
                      <a:prstDash val="solid"/>
                      <a:miter lim="800000"/>
                      <a:headEnd type="none" w="med" len="med"/>
                      <a:tailEnd type="none" w="med" len="med"/>
                    </a:lnT>
                    <a:lnB cap="flat">
                      <a:noFill/>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marT="45715" marB="45715" anchor="b" horzOverflow="overflow">
                    <a:lnL>
                      <a:noFill/>
                    </a:lnL>
                    <a:lnR cap="flat">
                      <a:noFill/>
                    </a:lnR>
                    <a:lnT w="12700" cap="flat" cmpd="sng" algn="ctr">
                      <a:solidFill>
                        <a:srgbClr val="000000"/>
                      </a:solidFill>
                      <a:prstDash val="solid"/>
                      <a:miter lim="800000"/>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283112911"/>
                  </a:ext>
                </a:extLst>
              </a:tr>
            </a:tbl>
          </a:graphicData>
        </a:graphic>
      </p:graphicFrame>
      <p:sp>
        <p:nvSpPr>
          <p:cNvPr id="48135" name="AutoShape 1031"/>
          <p:cNvSpPr>
            <a:spLocks noChangeArrowheads="1"/>
          </p:cNvSpPr>
          <p:nvPr/>
        </p:nvSpPr>
        <p:spPr bwMode="auto">
          <a:xfrm>
            <a:off x="3200400" y="1676400"/>
            <a:ext cx="3429000" cy="838200"/>
          </a:xfrm>
          <a:prstGeom prst="verticalScroll">
            <a:avLst>
              <a:gd name="adj" fmla="val 12500"/>
            </a:avLst>
          </a:prstGeom>
          <a:gradFill rotWithShape="0">
            <a:gsLst>
              <a:gs pos="0">
                <a:srgbClr val="FFFFFF"/>
              </a:gs>
              <a:gs pos="100000">
                <a:schemeClr val="bg2"/>
              </a:gs>
            </a:gsLst>
            <a:path path="rect">
              <a:fillToRect l="50000" t="50000" r="50000" b="50000"/>
            </a:path>
          </a:gradFill>
          <a:ln>
            <a:noFill/>
          </a:ln>
          <a:effectLst>
            <a:prstShdw prst="shdw13" dist="107763" dir="13500000">
              <a:schemeClr val="accent1"/>
            </a:prstShdw>
          </a:effectLst>
          <a:extLst>
            <a:ext uri="{91240B29-F687-4F45-9708-019B960494DF}">
              <a14:hiddenLine xmlns:a14="http://schemas.microsoft.com/office/drawing/2010/main" w="3175">
                <a:solidFill>
                  <a:srgbClr val="000000"/>
                </a:solidFill>
                <a:round/>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lnSpc>
                <a:spcPct val="80000"/>
              </a:lnSpc>
              <a:spcBef>
                <a:spcPct val="0"/>
              </a:spcBef>
              <a:buClrTx/>
              <a:buSzTx/>
              <a:buFontTx/>
              <a:buNone/>
            </a:pPr>
            <a:r>
              <a:rPr lang="en-US" altLang="en-US" sz="2800" dirty="0">
                <a:latin typeface="Times New Roman" panose="02020603050405020304" pitchFamily="18" charset="0"/>
              </a:rPr>
              <a:t>After 37:30</a:t>
            </a:r>
          </a:p>
          <a:p>
            <a:pPr algn="ctr">
              <a:lnSpc>
                <a:spcPct val="80000"/>
              </a:lnSpc>
              <a:spcBef>
                <a:spcPct val="0"/>
              </a:spcBef>
              <a:buClrTx/>
              <a:buSzTx/>
              <a:buFontTx/>
              <a:buNone/>
            </a:pPr>
            <a:r>
              <a:rPr lang="en-US" altLang="en-US" sz="2800" u="sng" dirty="0">
                <a:latin typeface="Times New Roman" panose="02020603050405020304" pitchFamily="18" charset="0"/>
              </a:rPr>
              <a:t>scheduled</a:t>
            </a:r>
            <a:r>
              <a:rPr lang="en-US" altLang="en-US" sz="2800" dirty="0">
                <a:latin typeface="Times New Roman" panose="02020603050405020304" pitchFamily="18" charset="0"/>
              </a:rPr>
              <a:t> hours!</a:t>
            </a:r>
            <a:endParaRPr lang="en-US" altLang="en-US" sz="2400" dirty="0">
              <a:latin typeface="Times New Roman" panose="02020603050405020304" pitchFamily="18" charset="0"/>
            </a:endParaRPr>
          </a:p>
        </p:txBody>
      </p:sp>
      <p:sp>
        <p:nvSpPr>
          <p:cNvPr id="48156" name="AutoShape 1052"/>
          <p:cNvSpPr>
            <a:spLocks/>
          </p:cNvSpPr>
          <p:nvPr/>
        </p:nvSpPr>
        <p:spPr bwMode="auto">
          <a:xfrm>
            <a:off x="2895600" y="4191000"/>
            <a:ext cx="228600" cy="1981200"/>
          </a:xfrm>
          <a:prstGeom prst="rightBrace">
            <a:avLst>
              <a:gd name="adj1" fmla="val 72222"/>
              <a:gd name="adj2" fmla="val 49051"/>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48161" name="AutoShape 1057"/>
          <p:cNvSpPr>
            <a:spLocks noChangeArrowheads="1"/>
          </p:cNvSpPr>
          <p:nvPr/>
        </p:nvSpPr>
        <p:spPr bwMode="auto">
          <a:xfrm rot="5400000">
            <a:off x="1447800" y="1371600"/>
            <a:ext cx="762000" cy="609600"/>
          </a:xfrm>
          <a:prstGeom prst="homePlate">
            <a:avLst>
              <a:gd name="adj" fmla="val 31250"/>
            </a:avLst>
          </a:prstGeom>
          <a:solidFill>
            <a:schemeClr val="accent1"/>
          </a:solidFill>
          <a:ln w="9525">
            <a:solidFill>
              <a:schemeClr val="tx1"/>
            </a:solidFill>
            <a:miter lim="800000"/>
            <a:headEnd/>
            <a:tailEnd/>
          </a:ln>
        </p:spPr>
        <p:txBody>
          <a:bodyPr rot="10800000" vert="eaVert"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latin typeface="Times New Roman" panose="02020603050405020304" pitchFamily="18" charset="0"/>
              </a:rPr>
              <a:t>1st</a:t>
            </a:r>
          </a:p>
          <a:p>
            <a:pPr algn="ctr">
              <a:spcBef>
                <a:spcPct val="0"/>
              </a:spcBef>
              <a:buClrTx/>
              <a:buSzTx/>
              <a:buFontTx/>
              <a:buNone/>
            </a:pPr>
            <a:r>
              <a:rPr lang="en-US" altLang="en-US" sz="1800">
                <a:latin typeface="Times New Roman" panose="02020603050405020304" pitchFamily="18" charset="0"/>
              </a:rPr>
              <a:t>week</a:t>
            </a:r>
            <a:endParaRPr lang="en-US" altLang="en-US" sz="2400">
              <a:latin typeface="Times New Roman" panose="02020603050405020304" pitchFamily="18" charset="0"/>
            </a:endParaRPr>
          </a:p>
        </p:txBody>
      </p:sp>
      <p:sp>
        <p:nvSpPr>
          <p:cNvPr id="48162" name="AutoShape 1058"/>
          <p:cNvSpPr>
            <a:spLocks noChangeArrowheads="1"/>
          </p:cNvSpPr>
          <p:nvPr/>
        </p:nvSpPr>
        <p:spPr bwMode="auto">
          <a:xfrm rot="5400000">
            <a:off x="2133600" y="1371600"/>
            <a:ext cx="762000" cy="609600"/>
          </a:xfrm>
          <a:prstGeom prst="homePlate">
            <a:avLst>
              <a:gd name="adj" fmla="val 31250"/>
            </a:avLst>
          </a:prstGeom>
          <a:solidFill>
            <a:schemeClr val="folHlink"/>
          </a:solidFill>
          <a:ln w="9525">
            <a:solidFill>
              <a:schemeClr val="tx1"/>
            </a:solidFill>
            <a:miter lim="800000"/>
            <a:headEnd/>
            <a:tailEnd/>
          </a:ln>
        </p:spPr>
        <p:txBody>
          <a:bodyPr rot="10800000" vert="eaVert"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latin typeface="Times New Roman" panose="02020603050405020304" pitchFamily="18" charset="0"/>
              </a:rPr>
              <a:t>2nd</a:t>
            </a:r>
          </a:p>
          <a:p>
            <a:pPr algn="ctr">
              <a:spcBef>
                <a:spcPct val="0"/>
              </a:spcBef>
              <a:buClrTx/>
              <a:buSzTx/>
              <a:buFontTx/>
              <a:buNone/>
            </a:pPr>
            <a:r>
              <a:rPr lang="en-US" altLang="en-US" sz="1800">
                <a:latin typeface="Times New Roman" panose="02020603050405020304" pitchFamily="18" charset="0"/>
              </a:rPr>
              <a:t>week</a:t>
            </a:r>
            <a:endParaRPr lang="en-US" altLang="en-US" sz="2400">
              <a:latin typeface="Times New Roman" panose="02020603050405020304" pitchFamily="18" charset="0"/>
            </a:endParaRPr>
          </a:p>
        </p:txBody>
      </p:sp>
      <p:sp>
        <p:nvSpPr>
          <p:cNvPr id="48169" name="AutoShape 1065"/>
          <p:cNvSpPr>
            <a:spLocks noChangeArrowheads="1"/>
          </p:cNvSpPr>
          <p:nvPr/>
        </p:nvSpPr>
        <p:spPr bwMode="auto">
          <a:xfrm rot="10800000">
            <a:off x="5257800" y="5257800"/>
            <a:ext cx="762000" cy="457200"/>
          </a:xfrm>
          <a:prstGeom prst="flowChartManualInput">
            <a:avLst/>
          </a:prstGeom>
          <a:solidFill>
            <a:schemeClr val="accent1"/>
          </a:solidFill>
          <a:ln w="9525">
            <a:solidFill>
              <a:schemeClr val="tx1"/>
            </a:solidFill>
            <a:miter lim="800000"/>
            <a:headEnd/>
            <a:tailEnd/>
          </a:ln>
        </p:spPr>
        <p:txBody>
          <a:bodyPr rot="10800000"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latin typeface="Times New Roman" panose="02020603050405020304" pitchFamily="18" charset="0"/>
              </a:rPr>
              <a:t>3:30</a:t>
            </a:r>
          </a:p>
        </p:txBody>
      </p:sp>
      <p:sp>
        <p:nvSpPr>
          <p:cNvPr id="48170" name="AutoShape 1066"/>
          <p:cNvSpPr>
            <a:spLocks noChangeArrowheads="1"/>
          </p:cNvSpPr>
          <p:nvPr/>
        </p:nvSpPr>
        <p:spPr bwMode="auto">
          <a:xfrm>
            <a:off x="5257800" y="5715000"/>
            <a:ext cx="762000" cy="457200"/>
          </a:xfrm>
          <a:prstGeom prst="flowChartManualInput">
            <a:avLst/>
          </a:prstGeom>
          <a:solidFill>
            <a:schemeClr val="folHlink"/>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latin typeface="Times New Roman" panose="02020603050405020304" pitchFamily="18" charset="0"/>
              </a:rPr>
              <a:t>5:00</a:t>
            </a:r>
          </a:p>
        </p:txBody>
      </p:sp>
      <p:sp>
        <p:nvSpPr>
          <p:cNvPr id="48171" name="Rectangle 1067"/>
          <p:cNvSpPr>
            <a:spLocks noChangeArrowheads="1"/>
          </p:cNvSpPr>
          <p:nvPr/>
        </p:nvSpPr>
        <p:spPr bwMode="auto">
          <a:xfrm>
            <a:off x="4495800" y="5486400"/>
            <a:ext cx="609600" cy="381000"/>
          </a:xfrm>
          <a:prstGeom prst="rect">
            <a:avLst/>
          </a:prstGeom>
          <a:solidFill>
            <a:schemeClr val="accent2"/>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400" b="1">
                <a:latin typeface="Times New Roman" panose="02020603050405020304" pitchFamily="18" charset="0"/>
              </a:rPr>
              <a:t>=</a:t>
            </a:r>
            <a:endParaRPr lang="en-US" altLang="en-US" sz="2400">
              <a:latin typeface="Times New Roman" panose="02020603050405020304" pitchFamily="18" charset="0"/>
            </a:endParaRPr>
          </a:p>
        </p:txBody>
      </p:sp>
      <p:sp>
        <p:nvSpPr>
          <p:cNvPr id="48173" name="Rectangle 1069"/>
          <p:cNvSpPr>
            <a:spLocks noChangeArrowheads="1"/>
          </p:cNvSpPr>
          <p:nvPr/>
        </p:nvSpPr>
        <p:spPr bwMode="auto">
          <a:xfrm>
            <a:off x="3505200" y="5257800"/>
            <a:ext cx="838200" cy="914400"/>
          </a:xfrm>
          <a:prstGeom prst="rect">
            <a:avLst/>
          </a:prstGeom>
          <a:solidFill>
            <a:schemeClr val="accent2"/>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latin typeface="Times New Roman" panose="02020603050405020304" pitchFamily="18" charset="0"/>
              </a:rPr>
              <a:t>8:30	</a:t>
            </a:r>
          </a:p>
        </p:txBody>
      </p:sp>
      <p:sp>
        <p:nvSpPr>
          <p:cNvPr id="48175" name="AutoShape 1071"/>
          <p:cNvSpPr>
            <a:spLocks noChangeArrowheads="1"/>
          </p:cNvSpPr>
          <p:nvPr/>
        </p:nvSpPr>
        <p:spPr bwMode="auto">
          <a:xfrm>
            <a:off x="685800" y="3581400"/>
            <a:ext cx="2209800" cy="6858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534" y="10800"/>
                </a:moveTo>
                <a:cubicBezTo>
                  <a:pt x="1534" y="15917"/>
                  <a:pt x="5683" y="20066"/>
                  <a:pt x="10800" y="20066"/>
                </a:cubicBezTo>
                <a:cubicBezTo>
                  <a:pt x="15917" y="20066"/>
                  <a:pt x="20066" y="15917"/>
                  <a:pt x="20066" y="10800"/>
                </a:cubicBezTo>
                <a:cubicBezTo>
                  <a:pt x="20066" y="5683"/>
                  <a:pt x="15917" y="1534"/>
                  <a:pt x="10800" y="1534"/>
                </a:cubicBezTo>
                <a:cubicBezTo>
                  <a:pt x="5683" y="1534"/>
                  <a:pt x="1534" y="5683"/>
                  <a:pt x="1534" y="10800"/>
                </a:cubicBezTo>
                <a:close/>
              </a:path>
            </a:pathLst>
          </a:custGeom>
          <a:solidFill>
            <a:schemeClr val="accent2"/>
          </a:solidFill>
          <a:ln w="9525">
            <a:solidFill>
              <a:schemeClr val="tx1"/>
            </a:solidFill>
            <a:round/>
            <a:headEnd/>
            <a:tailEnd/>
          </a:ln>
        </p:spPr>
        <p:txBody>
          <a:bodyPr wrap="none" anchor="ctr"/>
          <a:lstStyle/>
          <a:p>
            <a:endParaRPr lang="en-US"/>
          </a:p>
        </p:txBody>
      </p:sp>
      <p:sp>
        <p:nvSpPr>
          <p:cNvPr id="48181" name="AutoShape 1077"/>
          <p:cNvSpPr>
            <a:spLocks noChangeArrowheads="1"/>
          </p:cNvSpPr>
          <p:nvPr/>
        </p:nvSpPr>
        <p:spPr bwMode="auto">
          <a:xfrm rot="-3378491">
            <a:off x="3211513" y="3448050"/>
            <a:ext cx="769937" cy="1985963"/>
          </a:xfrm>
          <a:prstGeom prst="curvedLeftArrow">
            <a:avLst>
              <a:gd name="adj1" fmla="val 13124"/>
              <a:gd name="adj2" fmla="val 64711"/>
              <a:gd name="adj3" fmla="val 33333"/>
            </a:avLst>
          </a:prstGeom>
          <a:solidFill>
            <a:schemeClr val="accent2"/>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48186" name="AutoShape 1082"/>
          <p:cNvSpPr>
            <a:spLocks noChangeArrowheads="1"/>
          </p:cNvSpPr>
          <p:nvPr/>
        </p:nvSpPr>
        <p:spPr bwMode="auto">
          <a:xfrm rot="2718660">
            <a:off x="6210300" y="3848100"/>
            <a:ext cx="306388" cy="1449388"/>
          </a:xfrm>
          <a:prstGeom prst="downArrow">
            <a:avLst>
              <a:gd name="adj1" fmla="val 50000"/>
              <a:gd name="adj2" fmla="val 118264"/>
            </a:avLst>
          </a:prstGeom>
          <a:solidFill>
            <a:schemeClr val="accent2"/>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graphicFrame>
        <p:nvGraphicFramePr>
          <p:cNvPr id="134177" name="Group 3105"/>
          <p:cNvGraphicFramePr>
            <a:graphicFrameLocks noGrp="1"/>
          </p:cNvGraphicFramePr>
          <p:nvPr>
            <p:ph sz="half" idx="2"/>
            <p:extLst>
              <p:ext uri="{D42A27DB-BD31-4B8C-83A1-F6EECF244321}">
                <p14:modId xmlns:p14="http://schemas.microsoft.com/office/powerpoint/2010/main" val="2476199935"/>
              </p:ext>
            </p:extLst>
          </p:nvPr>
        </p:nvGraphicFramePr>
        <p:xfrm>
          <a:off x="6858000" y="1752600"/>
          <a:ext cx="2133600" cy="4343405"/>
        </p:xfrm>
        <a:graphic>
          <a:graphicData uri="http://schemas.openxmlformats.org/drawingml/2006/table">
            <a:tbl>
              <a:tblPr/>
              <a:tblGrid>
                <a:gridCol w="611188">
                  <a:extLst>
                    <a:ext uri="{9D8B030D-6E8A-4147-A177-3AD203B41FA5}">
                      <a16:colId xmlns:a16="http://schemas.microsoft.com/office/drawing/2014/main" val="20000"/>
                    </a:ext>
                  </a:extLst>
                </a:gridCol>
                <a:gridCol w="684212">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41909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Week Day</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Reg Hours</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Reg Hours</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Sat</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RDO</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Sun</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RDO</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Mon</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Tues</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Weds</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Thurs</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8.50</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Split Fri</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3:30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5:00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03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Sat</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RDO</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RDO</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Sun</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RDO</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RDO</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Mon</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Tues</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Weds</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603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Thurs</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 </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7:00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Fri</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RDO</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Total</a:t>
                      </a:r>
                      <a:endParaRPr kumimoji="0" lang="en-US"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37:30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37:30</a:t>
                      </a:r>
                      <a:endParaRPr kumimoji="0" lang="en-US" sz="18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34178" name="AutoShape 3106"/>
          <p:cNvSpPr>
            <a:spLocks noChangeArrowheads="1"/>
          </p:cNvSpPr>
          <p:nvPr/>
        </p:nvSpPr>
        <p:spPr bwMode="auto">
          <a:xfrm flipV="1">
            <a:off x="6705600" y="3581400"/>
            <a:ext cx="2286000" cy="10668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514" y="10800"/>
                </a:moveTo>
                <a:cubicBezTo>
                  <a:pt x="1514" y="15929"/>
                  <a:pt x="5671" y="20086"/>
                  <a:pt x="10800" y="20086"/>
                </a:cubicBezTo>
                <a:cubicBezTo>
                  <a:pt x="15929" y="20086"/>
                  <a:pt x="20086" y="15929"/>
                  <a:pt x="20086" y="10800"/>
                </a:cubicBezTo>
                <a:cubicBezTo>
                  <a:pt x="20086" y="5671"/>
                  <a:pt x="15929" y="1514"/>
                  <a:pt x="10800" y="1514"/>
                </a:cubicBezTo>
                <a:cubicBezTo>
                  <a:pt x="5671" y="1514"/>
                  <a:pt x="1514" y="5671"/>
                  <a:pt x="1514" y="10800"/>
                </a:cubicBezTo>
                <a:close/>
              </a:path>
            </a:pathLst>
          </a:custGeom>
          <a:solidFill>
            <a:schemeClr val="accent2"/>
          </a:solidFill>
          <a:ln w="9525">
            <a:solidFill>
              <a:schemeClr val="tx1"/>
            </a:solidFill>
            <a:round/>
            <a:headEnd/>
            <a:tailEnd/>
          </a:ln>
        </p:spPr>
        <p:txBody>
          <a:bodyPr wrap="none" anchor="ctr"/>
          <a:lstStyle/>
          <a:p>
            <a:endParaRPr lang="en-US"/>
          </a:p>
        </p:txBody>
      </p:sp>
      <p:sp>
        <p:nvSpPr>
          <p:cNvPr id="134180" name="AutoShape 3108"/>
          <p:cNvSpPr>
            <a:spLocks noChangeArrowheads="1"/>
          </p:cNvSpPr>
          <p:nvPr/>
        </p:nvSpPr>
        <p:spPr bwMode="auto">
          <a:xfrm rot="5400000">
            <a:off x="7200900" y="1181100"/>
            <a:ext cx="685800" cy="609600"/>
          </a:xfrm>
          <a:prstGeom prst="homePlate">
            <a:avLst>
              <a:gd name="adj" fmla="val 28125"/>
            </a:avLst>
          </a:prstGeom>
          <a:solidFill>
            <a:schemeClr val="accent1"/>
          </a:solidFill>
          <a:ln w="9525">
            <a:solidFill>
              <a:schemeClr val="tx1"/>
            </a:solidFill>
            <a:miter lim="800000"/>
            <a:headEnd/>
            <a:tailEnd/>
          </a:ln>
        </p:spPr>
        <p:txBody>
          <a:bodyPr rot="10800000" vert="eaVert"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latin typeface="Times New Roman" panose="02020603050405020304" pitchFamily="18" charset="0"/>
              </a:rPr>
              <a:t>1st</a:t>
            </a:r>
          </a:p>
          <a:p>
            <a:pPr algn="ctr">
              <a:spcBef>
                <a:spcPct val="0"/>
              </a:spcBef>
              <a:buClrTx/>
              <a:buSzTx/>
              <a:buFontTx/>
              <a:buNone/>
            </a:pPr>
            <a:r>
              <a:rPr lang="en-US" altLang="en-US" sz="1800">
                <a:latin typeface="Times New Roman" panose="02020603050405020304" pitchFamily="18" charset="0"/>
              </a:rPr>
              <a:t>week</a:t>
            </a:r>
            <a:endParaRPr lang="en-US" altLang="en-US" sz="1800"/>
          </a:p>
        </p:txBody>
      </p:sp>
      <p:sp>
        <p:nvSpPr>
          <p:cNvPr id="134181" name="AutoShape 3109"/>
          <p:cNvSpPr>
            <a:spLocks noChangeArrowheads="1"/>
          </p:cNvSpPr>
          <p:nvPr/>
        </p:nvSpPr>
        <p:spPr bwMode="auto">
          <a:xfrm rot="5400000">
            <a:off x="8191500" y="1181100"/>
            <a:ext cx="685800" cy="609600"/>
          </a:xfrm>
          <a:prstGeom prst="homePlate">
            <a:avLst>
              <a:gd name="adj" fmla="val 28125"/>
            </a:avLst>
          </a:prstGeom>
          <a:solidFill>
            <a:schemeClr val="folHlink"/>
          </a:solidFill>
          <a:ln w="9525">
            <a:solidFill>
              <a:schemeClr val="tx1"/>
            </a:solidFill>
            <a:miter lim="800000"/>
            <a:headEnd/>
            <a:tailEnd/>
          </a:ln>
        </p:spPr>
        <p:txBody>
          <a:bodyPr rot="10800000" vert="eaVert"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latin typeface="Times New Roman" panose="02020603050405020304" pitchFamily="18" charset="0"/>
              </a:rPr>
              <a:t>2nd</a:t>
            </a:r>
          </a:p>
          <a:p>
            <a:pPr algn="ctr">
              <a:spcBef>
                <a:spcPct val="0"/>
              </a:spcBef>
              <a:buClrTx/>
              <a:buSzTx/>
              <a:buFontTx/>
              <a:buNone/>
            </a:pPr>
            <a:r>
              <a:rPr lang="en-US" altLang="en-US" sz="1800">
                <a:latin typeface="Times New Roman" panose="02020603050405020304" pitchFamily="18" charset="0"/>
              </a:rPr>
              <a:t>week</a:t>
            </a:r>
            <a:endParaRPr lang="en-US" altLang="en-US" sz="1800"/>
          </a:p>
        </p:txBody>
      </p:sp>
      <p:sp>
        <p:nvSpPr>
          <p:cNvPr id="134182" name="AutoShape 3110"/>
          <p:cNvSpPr>
            <a:spLocks/>
          </p:cNvSpPr>
          <p:nvPr/>
        </p:nvSpPr>
        <p:spPr bwMode="auto">
          <a:xfrm>
            <a:off x="6477000" y="2133600"/>
            <a:ext cx="381000" cy="1828800"/>
          </a:xfrm>
          <a:prstGeom prst="leftBrace">
            <a:avLst>
              <a:gd name="adj1" fmla="val 400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34189" name="AutoShape 3117"/>
          <p:cNvSpPr>
            <a:spLocks/>
          </p:cNvSpPr>
          <p:nvPr/>
        </p:nvSpPr>
        <p:spPr bwMode="auto">
          <a:xfrm>
            <a:off x="6629400" y="4038600"/>
            <a:ext cx="381000" cy="1828800"/>
          </a:xfrm>
          <a:prstGeom prst="leftBrace">
            <a:avLst>
              <a:gd name="adj1" fmla="val 400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34191" name="AutoShape 3119"/>
          <p:cNvSpPr>
            <a:spLocks/>
          </p:cNvSpPr>
          <p:nvPr/>
        </p:nvSpPr>
        <p:spPr bwMode="auto">
          <a:xfrm>
            <a:off x="2819400" y="2286000"/>
            <a:ext cx="381000" cy="1828800"/>
          </a:xfrm>
          <a:prstGeom prst="rightBrace">
            <a:avLst>
              <a:gd name="adj1" fmla="val 40000"/>
              <a:gd name="adj2" fmla="val 49051"/>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5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48175"/>
                                        </p:tgtEl>
                                        <p:attrNameLst>
                                          <p:attrName>style.visibility</p:attrName>
                                        </p:attrNameLst>
                                      </p:cBhvr>
                                      <p:to>
                                        <p:strVal val="visible"/>
                                      </p:to>
                                    </p:set>
                                    <p:animEffect transition="in" filter="dissolve">
                                      <p:cBhvr>
                                        <p:cTn id="15" dur="500"/>
                                        <p:tgtEl>
                                          <p:spTgt spid="4817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34178"/>
                                        </p:tgtEl>
                                        <p:attrNameLst>
                                          <p:attrName>style.visibility</p:attrName>
                                        </p:attrNameLst>
                                      </p:cBhvr>
                                      <p:to>
                                        <p:strVal val="visible"/>
                                      </p:to>
                                    </p:set>
                                    <p:animEffect transition="in" filter="dissolve">
                                      <p:cBhvr>
                                        <p:cTn id="20" dur="500"/>
                                        <p:tgtEl>
                                          <p:spTgt spid="13417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8173"/>
                                        </p:tgtEl>
                                        <p:attrNameLst>
                                          <p:attrName>style.visibility</p:attrName>
                                        </p:attrNameLst>
                                      </p:cBhvr>
                                      <p:to>
                                        <p:strVal val="visible"/>
                                      </p:to>
                                    </p:set>
                                    <p:animEffect transition="in" filter="dissolve">
                                      <p:cBhvr>
                                        <p:cTn id="25" dur="500"/>
                                        <p:tgtEl>
                                          <p:spTgt spid="4817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8171"/>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48181"/>
                                        </p:tgtEl>
                                        <p:attrNameLst>
                                          <p:attrName>style.visibility</p:attrName>
                                        </p:attrNameLst>
                                      </p:cBhvr>
                                      <p:to>
                                        <p:strVal val="visible"/>
                                      </p:to>
                                    </p:set>
                                    <p:animEffect transition="in" filter="dissolve">
                                      <p:cBhvr>
                                        <p:cTn id="34" dur="500"/>
                                        <p:tgtEl>
                                          <p:spTgt spid="4818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816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8170">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3417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48186"/>
                                        </p:tgtEl>
                                        <p:attrNameLst>
                                          <p:attrName>style.visibility</p:attrName>
                                        </p:attrNameLst>
                                      </p:cBhvr>
                                      <p:to>
                                        <p:strVal val="visible"/>
                                      </p:to>
                                    </p:set>
                                    <p:animEffect transition="in" filter="dissolve">
                                      <p:cBhvr>
                                        <p:cTn id="51" dur="500"/>
                                        <p:tgtEl>
                                          <p:spTgt spid="4818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48161"/>
                                        </p:tgtEl>
                                        <p:attrNameLst>
                                          <p:attrName>style.visibility</p:attrName>
                                        </p:attrNameLst>
                                      </p:cBhvr>
                                      <p:to>
                                        <p:strVal val="visible"/>
                                      </p:to>
                                    </p:set>
                                    <p:animEffect transition="in" filter="fade">
                                      <p:cBhvr>
                                        <p:cTn id="56" dur="1000"/>
                                        <p:tgtEl>
                                          <p:spTgt spid="48161"/>
                                        </p:tgtEl>
                                      </p:cBhvr>
                                    </p:animEffect>
                                    <p:anim calcmode="lin" valueType="num">
                                      <p:cBhvr>
                                        <p:cTn id="57" dur="1000" fill="hold"/>
                                        <p:tgtEl>
                                          <p:spTgt spid="48161"/>
                                        </p:tgtEl>
                                        <p:attrNameLst>
                                          <p:attrName>ppt_x</p:attrName>
                                        </p:attrNameLst>
                                      </p:cBhvr>
                                      <p:tavLst>
                                        <p:tav tm="0">
                                          <p:val>
                                            <p:strVal val="#ppt_x"/>
                                          </p:val>
                                        </p:tav>
                                        <p:tav tm="100000">
                                          <p:val>
                                            <p:strVal val="#ppt_x"/>
                                          </p:val>
                                        </p:tav>
                                      </p:tavLst>
                                    </p:anim>
                                    <p:anim calcmode="lin" valueType="num">
                                      <p:cBhvr>
                                        <p:cTn id="58" dur="1000" fill="hold"/>
                                        <p:tgtEl>
                                          <p:spTgt spid="48161"/>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34191"/>
                                        </p:tgtEl>
                                        <p:attrNameLst>
                                          <p:attrName>style.visibility</p:attrName>
                                        </p:attrNameLst>
                                      </p:cBhvr>
                                      <p:to>
                                        <p:strVal val="visible"/>
                                      </p:to>
                                    </p:set>
                                    <p:animEffect transition="in" filter="dissolve">
                                      <p:cBhvr>
                                        <p:cTn id="63" dur="500"/>
                                        <p:tgtEl>
                                          <p:spTgt spid="13419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48162"/>
                                        </p:tgtEl>
                                        <p:attrNameLst>
                                          <p:attrName>style.visibility</p:attrName>
                                        </p:attrNameLst>
                                      </p:cBhvr>
                                      <p:to>
                                        <p:strVal val="visible"/>
                                      </p:to>
                                    </p:set>
                                    <p:animEffect transition="in" filter="fade">
                                      <p:cBhvr>
                                        <p:cTn id="68" dur="1000"/>
                                        <p:tgtEl>
                                          <p:spTgt spid="48162"/>
                                        </p:tgtEl>
                                      </p:cBhvr>
                                    </p:animEffect>
                                    <p:anim calcmode="lin" valueType="num">
                                      <p:cBhvr>
                                        <p:cTn id="69" dur="1000" fill="hold"/>
                                        <p:tgtEl>
                                          <p:spTgt spid="48162"/>
                                        </p:tgtEl>
                                        <p:attrNameLst>
                                          <p:attrName>ppt_x</p:attrName>
                                        </p:attrNameLst>
                                      </p:cBhvr>
                                      <p:tavLst>
                                        <p:tav tm="0">
                                          <p:val>
                                            <p:strVal val="#ppt_x"/>
                                          </p:val>
                                        </p:tav>
                                        <p:tav tm="100000">
                                          <p:val>
                                            <p:strVal val="#ppt_x"/>
                                          </p:val>
                                        </p:tav>
                                      </p:tavLst>
                                    </p:anim>
                                    <p:anim calcmode="lin" valueType="num">
                                      <p:cBhvr>
                                        <p:cTn id="70" dur="1000" fill="hold"/>
                                        <p:tgtEl>
                                          <p:spTgt spid="48162"/>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48156"/>
                                        </p:tgtEl>
                                        <p:attrNameLst>
                                          <p:attrName>style.visibility</p:attrName>
                                        </p:attrNameLst>
                                      </p:cBhvr>
                                      <p:to>
                                        <p:strVal val="visible"/>
                                      </p:to>
                                    </p:set>
                                    <p:animEffect transition="in" filter="dissolve">
                                      <p:cBhvr>
                                        <p:cTn id="75" dur="500"/>
                                        <p:tgtEl>
                                          <p:spTgt spid="48156"/>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134180"/>
                                        </p:tgtEl>
                                        <p:attrNameLst>
                                          <p:attrName>style.visibility</p:attrName>
                                        </p:attrNameLst>
                                      </p:cBhvr>
                                      <p:to>
                                        <p:strVal val="visible"/>
                                      </p:to>
                                    </p:set>
                                    <p:animEffect transition="in" filter="fade">
                                      <p:cBhvr>
                                        <p:cTn id="80" dur="1000"/>
                                        <p:tgtEl>
                                          <p:spTgt spid="134180"/>
                                        </p:tgtEl>
                                      </p:cBhvr>
                                    </p:animEffect>
                                    <p:anim calcmode="lin" valueType="num">
                                      <p:cBhvr>
                                        <p:cTn id="81" dur="1000" fill="hold"/>
                                        <p:tgtEl>
                                          <p:spTgt spid="134180"/>
                                        </p:tgtEl>
                                        <p:attrNameLst>
                                          <p:attrName>ppt_x</p:attrName>
                                        </p:attrNameLst>
                                      </p:cBhvr>
                                      <p:tavLst>
                                        <p:tav tm="0">
                                          <p:val>
                                            <p:strVal val="#ppt_x"/>
                                          </p:val>
                                        </p:tav>
                                        <p:tav tm="100000">
                                          <p:val>
                                            <p:strVal val="#ppt_x"/>
                                          </p:val>
                                        </p:tav>
                                      </p:tavLst>
                                    </p:anim>
                                    <p:anim calcmode="lin" valueType="num">
                                      <p:cBhvr>
                                        <p:cTn id="82" dur="1000" fill="hold"/>
                                        <p:tgtEl>
                                          <p:spTgt spid="134180"/>
                                        </p:tgtEl>
                                        <p:attrNameLst>
                                          <p:attrName>ppt_y</p:attrName>
                                        </p:attrNameLst>
                                      </p:cBhvr>
                                      <p:tavLst>
                                        <p:tav tm="0">
                                          <p:val>
                                            <p:strVal val="#ppt_y-.1"/>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34182"/>
                                        </p:tgtEl>
                                        <p:attrNameLst>
                                          <p:attrName>style.visibility</p:attrName>
                                        </p:attrNameLst>
                                      </p:cBhvr>
                                      <p:to>
                                        <p:strVal val="visible"/>
                                      </p:to>
                                    </p:set>
                                    <p:animEffect transition="in" filter="dissolve">
                                      <p:cBhvr>
                                        <p:cTn id="87" dur="500"/>
                                        <p:tgtEl>
                                          <p:spTgt spid="13418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134189"/>
                                        </p:tgtEl>
                                        <p:attrNameLst>
                                          <p:attrName>style.visibility</p:attrName>
                                        </p:attrNameLst>
                                      </p:cBhvr>
                                      <p:to>
                                        <p:strVal val="visible"/>
                                      </p:to>
                                    </p:set>
                                    <p:animEffect transition="in" filter="dissolve">
                                      <p:cBhvr>
                                        <p:cTn id="92" dur="500"/>
                                        <p:tgtEl>
                                          <p:spTgt spid="13418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47" presetClass="entr" presetSubtype="0" fill="hold" grpId="0" nodeType="clickEffect">
                                  <p:stCondLst>
                                    <p:cond delay="0"/>
                                  </p:stCondLst>
                                  <p:childTnLst>
                                    <p:set>
                                      <p:cBhvr>
                                        <p:cTn id="96" dur="1" fill="hold">
                                          <p:stCondLst>
                                            <p:cond delay="0"/>
                                          </p:stCondLst>
                                        </p:cTn>
                                        <p:tgtEl>
                                          <p:spTgt spid="134181"/>
                                        </p:tgtEl>
                                        <p:attrNameLst>
                                          <p:attrName>style.visibility</p:attrName>
                                        </p:attrNameLst>
                                      </p:cBhvr>
                                      <p:to>
                                        <p:strVal val="visible"/>
                                      </p:to>
                                    </p:set>
                                    <p:animEffect transition="in" filter="fade">
                                      <p:cBhvr>
                                        <p:cTn id="97" dur="1000"/>
                                        <p:tgtEl>
                                          <p:spTgt spid="134181"/>
                                        </p:tgtEl>
                                      </p:cBhvr>
                                    </p:animEffect>
                                    <p:anim calcmode="lin" valueType="num">
                                      <p:cBhvr>
                                        <p:cTn id="98" dur="1000" fill="hold"/>
                                        <p:tgtEl>
                                          <p:spTgt spid="134181"/>
                                        </p:tgtEl>
                                        <p:attrNameLst>
                                          <p:attrName>ppt_x</p:attrName>
                                        </p:attrNameLst>
                                      </p:cBhvr>
                                      <p:tavLst>
                                        <p:tav tm="0">
                                          <p:val>
                                            <p:strVal val="#ppt_x"/>
                                          </p:val>
                                        </p:tav>
                                        <p:tav tm="100000">
                                          <p:val>
                                            <p:strVal val="#ppt_x"/>
                                          </p:val>
                                        </p:tav>
                                      </p:tavLst>
                                    </p:anim>
                                    <p:anim calcmode="lin" valueType="num">
                                      <p:cBhvr>
                                        <p:cTn id="99" dur="1000" fill="hold"/>
                                        <p:tgtEl>
                                          <p:spTgt spid="134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55" grpId="0" animBg="1"/>
      <p:bldP spid="48135" grpId="0" animBg="1"/>
      <p:bldP spid="48156" grpId="0" animBg="1"/>
      <p:bldP spid="48161" grpId="0" animBg="1"/>
      <p:bldP spid="48162" grpId="0" animBg="1"/>
      <p:bldP spid="48169" grpId="0" animBg="1"/>
      <p:bldP spid="48171" grpId="0" animBg="1"/>
      <p:bldP spid="48173" grpId="0" animBg="1"/>
      <p:bldP spid="48181" grpId="0" animBg="1"/>
      <p:bldP spid="48186" grpId="0" animBg="1"/>
      <p:bldP spid="134180" grpId="0" animBg="1"/>
      <p:bldP spid="134181" grpId="0" animBg="1"/>
      <p:bldP spid="134182" grpId="0" animBg="1"/>
      <p:bldP spid="134189" grpId="0" animBg="1"/>
      <p:bldP spid="13419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lnSpc>
                <a:spcPct val="70000"/>
              </a:lnSpc>
            </a:pPr>
            <a:r>
              <a:rPr lang="en-US" altLang="en-US" sz="3200" dirty="0"/>
              <a:t>Working additional hours in a Workweek</a:t>
            </a:r>
            <a:br>
              <a:rPr lang="en-US" altLang="en-US" sz="3200" dirty="0"/>
            </a:br>
            <a:r>
              <a:rPr lang="en-US" altLang="en-US" sz="3200" dirty="0"/>
              <a:t>(GGU Overtime eligible):</a:t>
            </a:r>
            <a:r>
              <a:rPr lang="en-US" altLang="en-US" dirty="0"/>
              <a:t> </a:t>
            </a:r>
          </a:p>
        </p:txBody>
      </p:sp>
      <p:graphicFrame>
        <p:nvGraphicFramePr>
          <p:cNvPr id="111509" name="Group 917"/>
          <p:cNvGraphicFramePr>
            <a:graphicFrameLocks noGrp="1"/>
          </p:cNvGraphicFramePr>
          <p:nvPr>
            <p:ph idx="1"/>
            <p:extLst>
              <p:ext uri="{D42A27DB-BD31-4B8C-83A1-F6EECF244321}">
                <p14:modId xmlns:p14="http://schemas.microsoft.com/office/powerpoint/2010/main" val="2872723706"/>
              </p:ext>
            </p:extLst>
          </p:nvPr>
        </p:nvGraphicFramePr>
        <p:xfrm>
          <a:off x="1066800" y="1746248"/>
          <a:ext cx="7620000" cy="4657727"/>
        </p:xfrm>
        <a:graphic>
          <a:graphicData uri="http://schemas.openxmlformats.org/drawingml/2006/table">
            <a:tbl>
              <a:tblPr/>
              <a:tblGrid>
                <a:gridCol w="871538">
                  <a:extLst>
                    <a:ext uri="{9D8B030D-6E8A-4147-A177-3AD203B41FA5}">
                      <a16:colId xmlns:a16="http://schemas.microsoft.com/office/drawing/2014/main" val="20000"/>
                    </a:ext>
                  </a:extLst>
                </a:gridCol>
                <a:gridCol w="906462">
                  <a:extLst>
                    <a:ext uri="{9D8B030D-6E8A-4147-A177-3AD203B41FA5}">
                      <a16:colId xmlns:a16="http://schemas.microsoft.com/office/drawing/2014/main" val="20001"/>
                    </a:ext>
                  </a:extLst>
                </a:gridCol>
                <a:gridCol w="1306513">
                  <a:extLst>
                    <a:ext uri="{9D8B030D-6E8A-4147-A177-3AD203B41FA5}">
                      <a16:colId xmlns:a16="http://schemas.microsoft.com/office/drawing/2014/main" val="20002"/>
                    </a:ext>
                  </a:extLst>
                </a:gridCol>
                <a:gridCol w="1487487">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081088">
                  <a:extLst>
                    <a:ext uri="{9D8B030D-6E8A-4147-A177-3AD203B41FA5}">
                      <a16:colId xmlns:a16="http://schemas.microsoft.com/office/drawing/2014/main" val="20005"/>
                    </a:ext>
                  </a:extLst>
                </a:gridCol>
                <a:gridCol w="1052512">
                  <a:extLst>
                    <a:ext uri="{9D8B030D-6E8A-4147-A177-3AD203B41FA5}">
                      <a16:colId xmlns:a16="http://schemas.microsoft.com/office/drawing/2014/main" val="20006"/>
                    </a:ext>
                  </a:extLst>
                </a:gridCol>
              </a:tblGrid>
              <a:tr h="522288">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err="1">
                          <a:ln>
                            <a:noFill/>
                          </a:ln>
                          <a:solidFill>
                            <a:schemeClr val="tx1"/>
                          </a:solidFill>
                          <a:effectLst/>
                          <a:latin typeface="Arial" charset="0"/>
                          <a:cs typeface="Arial" charset="0"/>
                        </a:rPr>
                        <a:t>Lv</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Hol</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Week Day</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Reg Hours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Reg Hours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OT</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Mon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Tues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2888">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Wed</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Thurs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Fri</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7:30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Sat</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845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1 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Split Mon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6:00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9713">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Tues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Wed</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Thurs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Fri</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6:00</a:t>
                      </a: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1:00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Sat</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20675">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90513">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Total</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36:30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37:30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0.00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1:00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90513">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704937094"/>
                  </a:ext>
                </a:extLst>
              </a:tr>
            </a:tbl>
          </a:graphicData>
        </a:graphic>
      </p:graphicFrame>
      <p:sp>
        <p:nvSpPr>
          <p:cNvPr id="111490" name="AutoShape 898"/>
          <p:cNvSpPr>
            <a:spLocks noChangeArrowheads="1"/>
          </p:cNvSpPr>
          <p:nvPr/>
        </p:nvSpPr>
        <p:spPr bwMode="auto">
          <a:xfrm>
            <a:off x="1066800" y="3962400"/>
            <a:ext cx="2057400" cy="990600"/>
          </a:xfrm>
          <a:prstGeom prst="wedgeEllipseCallout">
            <a:avLst>
              <a:gd name="adj1" fmla="val 103394"/>
              <a:gd name="adj2" fmla="val -37662"/>
            </a:avLst>
          </a:prstGeom>
          <a:solidFill>
            <a:schemeClr val="accent1"/>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1" dirty="0">
                <a:latin typeface="Times New Roman" panose="02020603050405020304" pitchFamily="18" charset="0"/>
              </a:rPr>
              <a:t>Only has 36:30 </a:t>
            </a:r>
            <a:r>
              <a:rPr lang="en-US" altLang="en-US" sz="1600" b="1" dirty="0" err="1">
                <a:latin typeface="Times New Roman" panose="02020603050405020304" pitchFamily="18" charset="0"/>
              </a:rPr>
              <a:t>hrs</a:t>
            </a:r>
            <a:r>
              <a:rPr lang="en-US" altLang="en-US" sz="1600" b="1" dirty="0">
                <a:latin typeface="Times New Roman" panose="02020603050405020304" pitchFamily="18" charset="0"/>
              </a:rPr>
              <a:t> in 1</a:t>
            </a:r>
            <a:r>
              <a:rPr lang="en-US" altLang="en-US" sz="1600" b="1" baseline="30000" dirty="0">
                <a:latin typeface="Times New Roman" panose="02020603050405020304" pitchFamily="18" charset="0"/>
              </a:rPr>
              <a:t>st</a:t>
            </a:r>
            <a:r>
              <a:rPr lang="en-US" altLang="en-US" sz="1600" b="1" dirty="0">
                <a:latin typeface="Times New Roman" panose="02020603050405020304" pitchFamily="18" charset="0"/>
              </a:rPr>
              <a:t> workweek</a:t>
            </a:r>
          </a:p>
        </p:txBody>
      </p:sp>
      <p:sp>
        <p:nvSpPr>
          <p:cNvPr id="111492" name="AutoShape 900"/>
          <p:cNvSpPr>
            <a:spLocks noChangeArrowheads="1"/>
          </p:cNvSpPr>
          <p:nvPr/>
        </p:nvSpPr>
        <p:spPr bwMode="auto">
          <a:xfrm>
            <a:off x="6705600" y="2667000"/>
            <a:ext cx="2057400" cy="2057400"/>
          </a:xfrm>
          <a:prstGeom prst="wedgeEllipseCallout">
            <a:avLst>
              <a:gd name="adj1" fmla="val -78083"/>
              <a:gd name="adj2" fmla="val 19523"/>
            </a:avLst>
          </a:prstGeom>
          <a:solidFill>
            <a:schemeClr val="accent1"/>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1" dirty="0">
                <a:latin typeface="Times New Roman" panose="02020603050405020304" pitchFamily="18" charset="0"/>
              </a:rPr>
              <a:t> 38:30 </a:t>
            </a:r>
            <a:r>
              <a:rPr lang="en-US" altLang="en-US" sz="1600" b="1" dirty="0" err="1">
                <a:latin typeface="Times New Roman" panose="02020603050405020304" pitchFamily="18" charset="0"/>
              </a:rPr>
              <a:t>hrs</a:t>
            </a:r>
            <a:r>
              <a:rPr lang="en-US" altLang="en-US" sz="1600" b="1" dirty="0">
                <a:latin typeface="Times New Roman" panose="02020603050405020304" pitchFamily="18" charset="0"/>
              </a:rPr>
              <a:t> worked  in second workweek. 37:30 hours of </a:t>
            </a:r>
            <a:r>
              <a:rPr lang="en-US" altLang="en-US" sz="1600" b="1" dirty="0" err="1">
                <a:latin typeface="Times New Roman" panose="02020603050405020304" pitchFamily="18" charset="0"/>
              </a:rPr>
              <a:t>reg</a:t>
            </a:r>
            <a:r>
              <a:rPr lang="en-US" altLang="en-US" sz="1600" b="1" dirty="0">
                <a:latin typeface="Times New Roman" panose="02020603050405020304" pitchFamily="18" charset="0"/>
              </a:rPr>
              <a:t> and 1.0 </a:t>
            </a:r>
            <a:r>
              <a:rPr lang="en-US" altLang="en-US" sz="1600" b="1" dirty="0" err="1">
                <a:latin typeface="Times New Roman" panose="02020603050405020304" pitchFamily="18" charset="0"/>
              </a:rPr>
              <a:t>hrs</a:t>
            </a:r>
            <a:r>
              <a:rPr lang="en-US" altLang="en-US" sz="1600" b="1" dirty="0">
                <a:latin typeface="Times New Roman" panose="02020603050405020304" pitchFamily="18" charset="0"/>
              </a:rPr>
              <a:t> OT </a:t>
            </a:r>
          </a:p>
        </p:txBody>
      </p:sp>
      <p:sp>
        <p:nvSpPr>
          <p:cNvPr id="111493" name="AutoShape 901"/>
          <p:cNvSpPr>
            <a:spLocks/>
          </p:cNvSpPr>
          <p:nvPr/>
        </p:nvSpPr>
        <p:spPr bwMode="auto">
          <a:xfrm>
            <a:off x="3962400" y="4724400"/>
            <a:ext cx="1600200" cy="914400"/>
          </a:xfrm>
          <a:prstGeom prst="borderCallout2">
            <a:avLst>
              <a:gd name="adj1" fmla="val 12500"/>
              <a:gd name="adj2" fmla="val -4764"/>
              <a:gd name="adj3" fmla="val 12500"/>
              <a:gd name="adj4" fmla="val -130458"/>
              <a:gd name="adj5" fmla="val 84551"/>
              <a:gd name="adj6" fmla="val -142856"/>
            </a:avLst>
          </a:prstGeom>
          <a:solidFill>
            <a:schemeClr val="accent2"/>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1">
                <a:latin typeface="Times New Roman" panose="02020603050405020304" pitchFamily="18" charset="0"/>
              </a:rPr>
              <a:t>1 hr of Lv must be charged for 1</a:t>
            </a:r>
            <a:r>
              <a:rPr lang="en-US" altLang="en-US" sz="1600" b="1" baseline="30000">
                <a:latin typeface="Times New Roman" panose="02020603050405020304" pitchFamily="18" charset="0"/>
              </a:rPr>
              <a:t>st</a:t>
            </a:r>
            <a:r>
              <a:rPr lang="en-US" altLang="en-US" sz="1600" b="1">
                <a:latin typeface="Times New Roman" panose="02020603050405020304" pitchFamily="18" charset="0"/>
              </a:rPr>
              <a:t> workweek</a:t>
            </a:r>
          </a:p>
        </p:txBody>
      </p:sp>
      <p:sp>
        <p:nvSpPr>
          <p:cNvPr id="111494" name="Oval 902"/>
          <p:cNvSpPr>
            <a:spLocks noChangeArrowheads="1"/>
          </p:cNvSpPr>
          <p:nvPr/>
        </p:nvSpPr>
        <p:spPr bwMode="auto">
          <a:xfrm>
            <a:off x="1219200" y="5562600"/>
            <a:ext cx="685800" cy="384175"/>
          </a:xfrm>
          <a:prstGeom prst="ellipse">
            <a:avLst/>
          </a:prstGeom>
          <a:solidFill>
            <a:schemeClr val="accent2"/>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2000" dirty="0">
                <a:latin typeface="Times New Roman" panose="02020603050405020304" pitchFamily="18" charset="0"/>
              </a:rPr>
              <a:t>1:00</a:t>
            </a:r>
          </a:p>
        </p:txBody>
      </p:sp>
      <p:sp>
        <p:nvSpPr>
          <p:cNvPr id="111496" name="AutoShape 904"/>
          <p:cNvSpPr>
            <a:spLocks noChangeArrowheads="1"/>
          </p:cNvSpPr>
          <p:nvPr/>
        </p:nvSpPr>
        <p:spPr bwMode="auto">
          <a:xfrm rot="16200000">
            <a:off x="6950869" y="4516354"/>
            <a:ext cx="485775" cy="976312"/>
          </a:xfrm>
          <a:prstGeom prst="downArrow">
            <a:avLst>
              <a:gd name="adj1" fmla="val 50000"/>
              <a:gd name="adj2" fmla="val 50245"/>
            </a:avLst>
          </a:prstGeom>
          <a:solidFill>
            <a:schemeClr val="accent2"/>
          </a:solidFill>
          <a:ln w="9525">
            <a:solidFill>
              <a:schemeClr val="tx1"/>
            </a:solidFill>
            <a:miter lim="800000"/>
            <a:headEnd/>
            <a:tailEnd/>
          </a:ln>
        </p:spPr>
        <p:txBody>
          <a:bodyPr vert="eaVert"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1">
                <a:latin typeface="Times New Roman" panose="02020603050405020304" pitchFamily="18" charset="0"/>
              </a:rPr>
              <a:t>1 hr OT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490"/>
                                        </p:tgtEl>
                                        <p:attrNameLst>
                                          <p:attrName>style.visibility</p:attrName>
                                        </p:attrNameLst>
                                      </p:cBhvr>
                                      <p:to>
                                        <p:strVal val="visible"/>
                                      </p:to>
                                    </p:set>
                                    <p:animEffect transition="in" filter="dissolve">
                                      <p:cBhvr>
                                        <p:cTn id="7" dur="500"/>
                                        <p:tgtEl>
                                          <p:spTgt spid="111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1493"/>
                                        </p:tgtEl>
                                        <p:attrNameLst>
                                          <p:attrName>style.visibility</p:attrName>
                                        </p:attrNameLst>
                                      </p:cBhvr>
                                      <p:to>
                                        <p:strVal val="visible"/>
                                      </p:to>
                                    </p:set>
                                    <p:animEffect transition="in" filter="dissolve">
                                      <p:cBhvr>
                                        <p:cTn id="12" dur="3000"/>
                                        <p:tgtEl>
                                          <p:spTgt spid="1114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1494"/>
                                        </p:tgtEl>
                                        <p:attrNameLst>
                                          <p:attrName>style.visibility</p:attrName>
                                        </p:attrNameLst>
                                      </p:cBhvr>
                                      <p:to>
                                        <p:strVal val="visible"/>
                                      </p:to>
                                    </p:set>
                                    <p:animEffect transition="in" filter="dissolve">
                                      <p:cBhvr>
                                        <p:cTn id="17" dur="2000"/>
                                        <p:tgtEl>
                                          <p:spTgt spid="111494"/>
                                        </p:tgtEl>
                                      </p:cBhvr>
                                    </p:animEffect>
                                  </p:childTnLst>
                                </p:cTn>
                              </p:par>
                            </p:childTnLst>
                          </p:cTn>
                        </p:par>
                        <p:par>
                          <p:cTn id="18" fill="hold" nodeType="afterGroup">
                            <p:stCondLst>
                              <p:cond delay="2000"/>
                            </p:stCondLst>
                            <p:childTnLst>
                              <p:par>
                                <p:cTn id="19" presetID="47" presetClass="entr" presetSubtype="0" fill="hold" grpId="0" nodeType="afterEffect">
                                  <p:stCondLst>
                                    <p:cond delay="0"/>
                                  </p:stCondLst>
                                  <p:childTnLst>
                                    <p:set>
                                      <p:cBhvr>
                                        <p:cTn id="20" dur="1" fill="hold">
                                          <p:stCondLst>
                                            <p:cond delay="0"/>
                                          </p:stCondLst>
                                        </p:cTn>
                                        <p:tgtEl>
                                          <p:spTgt spid="111492"/>
                                        </p:tgtEl>
                                        <p:attrNameLst>
                                          <p:attrName>style.visibility</p:attrName>
                                        </p:attrNameLst>
                                      </p:cBhvr>
                                      <p:to>
                                        <p:strVal val="visible"/>
                                      </p:to>
                                    </p:set>
                                    <p:animEffect transition="in" filter="fade">
                                      <p:cBhvr>
                                        <p:cTn id="21" dur="3000"/>
                                        <p:tgtEl>
                                          <p:spTgt spid="111492"/>
                                        </p:tgtEl>
                                      </p:cBhvr>
                                    </p:animEffect>
                                    <p:anim calcmode="lin" valueType="num">
                                      <p:cBhvr>
                                        <p:cTn id="22" dur="3000" fill="hold"/>
                                        <p:tgtEl>
                                          <p:spTgt spid="111492"/>
                                        </p:tgtEl>
                                        <p:attrNameLst>
                                          <p:attrName>ppt_x</p:attrName>
                                        </p:attrNameLst>
                                      </p:cBhvr>
                                      <p:tavLst>
                                        <p:tav tm="0">
                                          <p:val>
                                            <p:strVal val="#ppt_x"/>
                                          </p:val>
                                        </p:tav>
                                        <p:tav tm="100000">
                                          <p:val>
                                            <p:strVal val="#ppt_x"/>
                                          </p:val>
                                        </p:tav>
                                      </p:tavLst>
                                    </p:anim>
                                    <p:anim calcmode="lin" valueType="num">
                                      <p:cBhvr>
                                        <p:cTn id="23" dur="3000" fill="hold"/>
                                        <p:tgtEl>
                                          <p:spTgt spid="11149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111492"/>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114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490" grpId="0" animBg="1"/>
      <p:bldP spid="111492" grpId="0" animBg="1"/>
      <p:bldP spid="111492" grpId="1" animBg="1"/>
      <p:bldP spid="111493" grpId="0" animBg="1"/>
      <p:bldP spid="111494" grpId="0" animBg="1"/>
      <p:bldP spid="11149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lnSpc>
                <a:spcPct val="70000"/>
              </a:lnSpc>
            </a:pPr>
            <a:r>
              <a:rPr lang="en-US" altLang="en-US" sz="3200" dirty="0"/>
              <a:t>Working additional hours in a Workweek(Overtime ineligible):</a:t>
            </a:r>
            <a:r>
              <a:rPr lang="en-US" altLang="en-US" dirty="0"/>
              <a:t> </a:t>
            </a:r>
          </a:p>
        </p:txBody>
      </p:sp>
      <p:graphicFrame>
        <p:nvGraphicFramePr>
          <p:cNvPr id="168082" name="Group 146"/>
          <p:cNvGraphicFramePr>
            <a:graphicFrameLocks noGrp="1"/>
          </p:cNvGraphicFramePr>
          <p:nvPr>
            <p:ph idx="1"/>
            <p:extLst>
              <p:ext uri="{D42A27DB-BD31-4B8C-83A1-F6EECF244321}">
                <p14:modId xmlns:p14="http://schemas.microsoft.com/office/powerpoint/2010/main" val="2459061582"/>
              </p:ext>
            </p:extLst>
          </p:nvPr>
        </p:nvGraphicFramePr>
        <p:xfrm>
          <a:off x="1066800" y="1752600"/>
          <a:ext cx="7620000" cy="4200527"/>
        </p:xfrm>
        <a:graphic>
          <a:graphicData uri="http://schemas.openxmlformats.org/drawingml/2006/table">
            <a:tbl>
              <a:tblPr/>
              <a:tblGrid>
                <a:gridCol w="871538">
                  <a:extLst>
                    <a:ext uri="{9D8B030D-6E8A-4147-A177-3AD203B41FA5}">
                      <a16:colId xmlns:a16="http://schemas.microsoft.com/office/drawing/2014/main" val="20000"/>
                    </a:ext>
                  </a:extLst>
                </a:gridCol>
                <a:gridCol w="906462">
                  <a:extLst>
                    <a:ext uri="{9D8B030D-6E8A-4147-A177-3AD203B41FA5}">
                      <a16:colId xmlns:a16="http://schemas.microsoft.com/office/drawing/2014/main" val="20001"/>
                    </a:ext>
                  </a:extLst>
                </a:gridCol>
                <a:gridCol w="1306513">
                  <a:extLst>
                    <a:ext uri="{9D8B030D-6E8A-4147-A177-3AD203B41FA5}">
                      <a16:colId xmlns:a16="http://schemas.microsoft.com/office/drawing/2014/main" val="20002"/>
                    </a:ext>
                  </a:extLst>
                </a:gridCol>
                <a:gridCol w="1487487">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081088">
                  <a:extLst>
                    <a:ext uri="{9D8B030D-6E8A-4147-A177-3AD203B41FA5}">
                      <a16:colId xmlns:a16="http://schemas.microsoft.com/office/drawing/2014/main" val="20005"/>
                    </a:ext>
                  </a:extLst>
                </a:gridCol>
                <a:gridCol w="1052512">
                  <a:extLst>
                    <a:ext uri="{9D8B030D-6E8A-4147-A177-3AD203B41FA5}">
                      <a16:colId xmlns:a16="http://schemas.microsoft.com/office/drawing/2014/main" val="20006"/>
                    </a:ext>
                  </a:extLst>
                </a:gridCol>
              </a:tblGrid>
              <a:tr h="522288">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err="1">
                          <a:ln>
                            <a:noFill/>
                          </a:ln>
                          <a:solidFill>
                            <a:schemeClr val="tx1"/>
                          </a:solidFill>
                          <a:effectLst/>
                          <a:latin typeface="Arial" charset="0"/>
                          <a:cs typeface="Arial" charset="0"/>
                        </a:rPr>
                        <a:t>Lv</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Hol</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Week Day</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Reg Hours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Reg Hours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OT</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Mon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Tues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2888">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Wed</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Thurs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Fri</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7:30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Sat</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845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Split Mon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6:00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9713">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Tues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Wed</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Thurs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Fri</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6:00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0:00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28600">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Sat</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RDO</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20675">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RDO</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90513">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Total</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36:30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37:30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0:00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0:00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68077" name="AutoShape 141"/>
          <p:cNvSpPr>
            <a:spLocks noChangeArrowheads="1"/>
          </p:cNvSpPr>
          <p:nvPr/>
        </p:nvSpPr>
        <p:spPr bwMode="auto">
          <a:xfrm>
            <a:off x="1066800" y="3962400"/>
            <a:ext cx="2057400" cy="990600"/>
          </a:xfrm>
          <a:prstGeom prst="wedgeEllipseCallout">
            <a:avLst>
              <a:gd name="adj1" fmla="val 103394"/>
              <a:gd name="adj2" fmla="val -37662"/>
            </a:avLst>
          </a:prstGeom>
          <a:solidFill>
            <a:schemeClr val="accent1"/>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1" dirty="0">
                <a:latin typeface="Times New Roman" panose="02020603050405020304" pitchFamily="18" charset="0"/>
              </a:rPr>
              <a:t>Only has 36:30 </a:t>
            </a:r>
            <a:r>
              <a:rPr lang="en-US" altLang="en-US" sz="1600" b="1" dirty="0" err="1">
                <a:latin typeface="Times New Roman" panose="02020603050405020304" pitchFamily="18" charset="0"/>
              </a:rPr>
              <a:t>hrs</a:t>
            </a:r>
            <a:r>
              <a:rPr lang="en-US" altLang="en-US" sz="1600" b="1" dirty="0">
                <a:latin typeface="Times New Roman" panose="02020603050405020304" pitchFamily="18" charset="0"/>
              </a:rPr>
              <a:t> in 1</a:t>
            </a:r>
            <a:r>
              <a:rPr lang="en-US" altLang="en-US" sz="1600" b="1" baseline="30000" dirty="0">
                <a:latin typeface="Times New Roman" panose="02020603050405020304" pitchFamily="18" charset="0"/>
              </a:rPr>
              <a:t>st</a:t>
            </a:r>
            <a:r>
              <a:rPr lang="en-US" altLang="en-US" sz="1600" b="1" dirty="0">
                <a:latin typeface="Times New Roman" panose="02020603050405020304" pitchFamily="18" charset="0"/>
              </a:rPr>
              <a:t> workweek</a:t>
            </a:r>
          </a:p>
        </p:txBody>
      </p:sp>
      <p:sp>
        <p:nvSpPr>
          <p:cNvPr id="168078" name="AutoShape 142"/>
          <p:cNvSpPr>
            <a:spLocks noChangeArrowheads="1"/>
          </p:cNvSpPr>
          <p:nvPr/>
        </p:nvSpPr>
        <p:spPr bwMode="auto">
          <a:xfrm>
            <a:off x="6705600" y="2362200"/>
            <a:ext cx="2057400" cy="2438400"/>
          </a:xfrm>
          <a:prstGeom prst="wedgeEllipseCallout">
            <a:avLst>
              <a:gd name="adj1" fmla="val -77468"/>
              <a:gd name="adj2" fmla="val 20657"/>
            </a:avLst>
          </a:prstGeom>
          <a:solidFill>
            <a:schemeClr val="accent1"/>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1" dirty="0">
                <a:latin typeface="Times New Roman" panose="02020603050405020304" pitchFamily="18" charset="0"/>
              </a:rPr>
              <a:t> 38:30 </a:t>
            </a:r>
            <a:r>
              <a:rPr lang="en-US" altLang="en-US" sz="1600" b="1" dirty="0" err="1">
                <a:latin typeface="Times New Roman" panose="02020603050405020304" pitchFamily="18" charset="0"/>
              </a:rPr>
              <a:t>hrs</a:t>
            </a:r>
            <a:r>
              <a:rPr lang="en-US" altLang="en-US" sz="1600" b="1" dirty="0">
                <a:latin typeface="Times New Roman" panose="02020603050405020304" pitchFamily="18" charset="0"/>
              </a:rPr>
              <a:t> worked  in second workweek.  No pay due for extra hour worked; paid for 37:30</a:t>
            </a:r>
          </a:p>
        </p:txBody>
      </p:sp>
      <p:sp>
        <p:nvSpPr>
          <p:cNvPr id="168079" name="AutoShape 143"/>
          <p:cNvSpPr>
            <a:spLocks/>
          </p:cNvSpPr>
          <p:nvPr/>
        </p:nvSpPr>
        <p:spPr bwMode="auto">
          <a:xfrm>
            <a:off x="3962400" y="4724400"/>
            <a:ext cx="1600200" cy="914400"/>
          </a:xfrm>
          <a:prstGeom prst="borderCallout2">
            <a:avLst>
              <a:gd name="adj1" fmla="val 12500"/>
              <a:gd name="adj2" fmla="val -4764"/>
              <a:gd name="adj3" fmla="val 12500"/>
              <a:gd name="adj4" fmla="val -130458"/>
              <a:gd name="adj5" fmla="val 84551"/>
              <a:gd name="adj6" fmla="val -142856"/>
            </a:avLst>
          </a:prstGeom>
          <a:solidFill>
            <a:schemeClr val="accent2"/>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1">
                <a:latin typeface="Times New Roman" panose="02020603050405020304" pitchFamily="18" charset="0"/>
              </a:rPr>
              <a:t>1 hr of Lv must be charged for 1</a:t>
            </a:r>
            <a:r>
              <a:rPr lang="en-US" altLang="en-US" sz="1600" b="1" baseline="30000">
                <a:latin typeface="Times New Roman" panose="02020603050405020304" pitchFamily="18" charset="0"/>
              </a:rPr>
              <a:t>st</a:t>
            </a:r>
            <a:r>
              <a:rPr lang="en-US" altLang="en-US" sz="1600" b="1">
                <a:latin typeface="Times New Roman" panose="02020603050405020304" pitchFamily="18" charset="0"/>
              </a:rPr>
              <a:t> workweek</a:t>
            </a:r>
          </a:p>
        </p:txBody>
      </p:sp>
      <p:sp>
        <p:nvSpPr>
          <p:cNvPr id="168080" name="Oval 144"/>
          <p:cNvSpPr>
            <a:spLocks noChangeArrowheads="1"/>
          </p:cNvSpPr>
          <p:nvPr/>
        </p:nvSpPr>
        <p:spPr bwMode="auto">
          <a:xfrm>
            <a:off x="1219200" y="5562600"/>
            <a:ext cx="685800" cy="384175"/>
          </a:xfrm>
          <a:prstGeom prst="ellipse">
            <a:avLst/>
          </a:prstGeom>
          <a:solidFill>
            <a:schemeClr val="accent2"/>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2000" dirty="0">
                <a:latin typeface="Times New Roman" panose="02020603050405020304" pitchFamily="18" charset="0"/>
              </a:rPr>
              <a:t>1:00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8077"/>
                                        </p:tgtEl>
                                        <p:attrNameLst>
                                          <p:attrName>style.visibility</p:attrName>
                                        </p:attrNameLst>
                                      </p:cBhvr>
                                      <p:to>
                                        <p:strVal val="visible"/>
                                      </p:to>
                                    </p:set>
                                    <p:animEffect transition="in" filter="dissolve">
                                      <p:cBhvr>
                                        <p:cTn id="7" dur="500"/>
                                        <p:tgtEl>
                                          <p:spTgt spid="1680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8079"/>
                                        </p:tgtEl>
                                        <p:attrNameLst>
                                          <p:attrName>style.visibility</p:attrName>
                                        </p:attrNameLst>
                                      </p:cBhvr>
                                      <p:to>
                                        <p:strVal val="visible"/>
                                      </p:to>
                                    </p:set>
                                    <p:animEffect transition="in" filter="dissolve">
                                      <p:cBhvr>
                                        <p:cTn id="12" dur="3000"/>
                                        <p:tgtEl>
                                          <p:spTgt spid="1680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8080"/>
                                        </p:tgtEl>
                                        <p:attrNameLst>
                                          <p:attrName>style.visibility</p:attrName>
                                        </p:attrNameLst>
                                      </p:cBhvr>
                                      <p:to>
                                        <p:strVal val="visible"/>
                                      </p:to>
                                    </p:set>
                                    <p:animEffect transition="in" filter="dissolve">
                                      <p:cBhvr>
                                        <p:cTn id="17" dur="2000"/>
                                        <p:tgtEl>
                                          <p:spTgt spid="168080"/>
                                        </p:tgtEl>
                                      </p:cBhvr>
                                    </p:animEffect>
                                  </p:childTnLst>
                                </p:cTn>
                              </p:par>
                            </p:childTnLst>
                          </p:cTn>
                        </p:par>
                        <p:par>
                          <p:cTn id="18" fill="hold" nodeType="afterGroup">
                            <p:stCondLst>
                              <p:cond delay="2000"/>
                            </p:stCondLst>
                            <p:childTnLst>
                              <p:par>
                                <p:cTn id="19" presetID="47" presetClass="entr" presetSubtype="0" fill="hold" grpId="0" nodeType="afterEffect">
                                  <p:stCondLst>
                                    <p:cond delay="0"/>
                                  </p:stCondLst>
                                  <p:childTnLst>
                                    <p:set>
                                      <p:cBhvr>
                                        <p:cTn id="20" dur="1" fill="hold">
                                          <p:stCondLst>
                                            <p:cond delay="0"/>
                                          </p:stCondLst>
                                        </p:cTn>
                                        <p:tgtEl>
                                          <p:spTgt spid="168078"/>
                                        </p:tgtEl>
                                        <p:attrNameLst>
                                          <p:attrName>style.visibility</p:attrName>
                                        </p:attrNameLst>
                                      </p:cBhvr>
                                      <p:to>
                                        <p:strVal val="visible"/>
                                      </p:to>
                                    </p:set>
                                    <p:animEffect transition="in" filter="fade">
                                      <p:cBhvr>
                                        <p:cTn id="21" dur="3000"/>
                                        <p:tgtEl>
                                          <p:spTgt spid="168078"/>
                                        </p:tgtEl>
                                      </p:cBhvr>
                                    </p:animEffect>
                                    <p:anim calcmode="lin" valueType="num">
                                      <p:cBhvr>
                                        <p:cTn id="22" dur="3000" fill="hold"/>
                                        <p:tgtEl>
                                          <p:spTgt spid="168078"/>
                                        </p:tgtEl>
                                        <p:attrNameLst>
                                          <p:attrName>ppt_x</p:attrName>
                                        </p:attrNameLst>
                                      </p:cBhvr>
                                      <p:tavLst>
                                        <p:tav tm="0">
                                          <p:val>
                                            <p:strVal val="#ppt_x"/>
                                          </p:val>
                                        </p:tav>
                                        <p:tav tm="100000">
                                          <p:val>
                                            <p:strVal val="#ppt_x"/>
                                          </p:val>
                                        </p:tav>
                                      </p:tavLst>
                                    </p:anim>
                                    <p:anim calcmode="lin" valueType="num">
                                      <p:cBhvr>
                                        <p:cTn id="23" dur="3000" fill="hold"/>
                                        <p:tgtEl>
                                          <p:spTgt spid="16807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168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077" grpId="0" animBg="1"/>
      <p:bldP spid="168078" grpId="0" animBg="1"/>
      <p:bldP spid="168078" grpId="1" animBg="1"/>
      <p:bldP spid="168079" grpId="0" animBg="1"/>
      <p:bldP spid="16808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lnSpc>
                <a:spcPct val="80000"/>
              </a:lnSpc>
            </a:pPr>
            <a:r>
              <a:rPr lang="en-US" altLang="en-US" sz="3200"/>
              <a:t>Holiday:  On a scheduled workday</a:t>
            </a:r>
          </a:p>
        </p:txBody>
      </p:sp>
      <p:sp>
        <p:nvSpPr>
          <p:cNvPr id="35844" name="Rectangle 4"/>
          <p:cNvSpPr>
            <a:spLocks noChangeArrowheads="1"/>
          </p:cNvSpPr>
          <p:nvPr/>
        </p:nvSpPr>
        <p:spPr bwMode="auto">
          <a:xfrm>
            <a:off x="990600" y="1447800"/>
            <a:ext cx="7391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ct val="90000"/>
              </a:lnSpc>
              <a:spcBef>
                <a:spcPct val="0"/>
              </a:spcBef>
              <a:buClrTx/>
              <a:buSzTx/>
              <a:buFontTx/>
              <a:buChar char="•"/>
            </a:pPr>
            <a:r>
              <a:rPr lang="en-US" altLang="en-US" sz="2000" dirty="0"/>
              <a:t>Holiday worth 7:30 hours</a:t>
            </a:r>
          </a:p>
          <a:p>
            <a:pPr>
              <a:lnSpc>
                <a:spcPct val="90000"/>
              </a:lnSpc>
              <a:spcBef>
                <a:spcPct val="0"/>
              </a:spcBef>
              <a:buClrTx/>
              <a:buSzTx/>
              <a:buFontTx/>
              <a:buChar char="•"/>
            </a:pPr>
            <a:r>
              <a:rPr lang="en-US" altLang="en-US" sz="2000" dirty="0"/>
              <a:t>Difference: This example shows employee worked additional hours to meet the 37:30 hour threshold</a:t>
            </a:r>
          </a:p>
          <a:p>
            <a:pPr lvl="1">
              <a:lnSpc>
                <a:spcPct val="90000"/>
              </a:lnSpc>
              <a:spcBef>
                <a:spcPct val="0"/>
              </a:spcBef>
              <a:buClrTx/>
              <a:buSzTx/>
              <a:buFontTx/>
              <a:buNone/>
            </a:pPr>
            <a:endParaRPr lang="en-US" altLang="en-US" sz="2000" dirty="0"/>
          </a:p>
        </p:txBody>
      </p:sp>
      <p:graphicFrame>
        <p:nvGraphicFramePr>
          <p:cNvPr id="36621" name="Group 781"/>
          <p:cNvGraphicFramePr>
            <a:graphicFrameLocks noGrp="1"/>
          </p:cNvGraphicFramePr>
          <p:nvPr>
            <p:ph idx="1"/>
            <p:extLst>
              <p:ext uri="{D42A27DB-BD31-4B8C-83A1-F6EECF244321}">
                <p14:modId xmlns:p14="http://schemas.microsoft.com/office/powerpoint/2010/main" val="1888456031"/>
              </p:ext>
            </p:extLst>
          </p:nvPr>
        </p:nvGraphicFramePr>
        <p:xfrm>
          <a:off x="1143000" y="2819400"/>
          <a:ext cx="7239000" cy="3673476"/>
        </p:xfrm>
        <a:graphic>
          <a:graphicData uri="http://schemas.openxmlformats.org/drawingml/2006/table">
            <a:tbl>
              <a:tblPr/>
              <a:tblGrid>
                <a:gridCol w="838200">
                  <a:extLst>
                    <a:ext uri="{9D8B030D-6E8A-4147-A177-3AD203B41FA5}">
                      <a16:colId xmlns:a16="http://schemas.microsoft.com/office/drawing/2014/main" val="20000"/>
                    </a:ext>
                  </a:extLst>
                </a:gridCol>
                <a:gridCol w="850900">
                  <a:extLst>
                    <a:ext uri="{9D8B030D-6E8A-4147-A177-3AD203B41FA5}">
                      <a16:colId xmlns:a16="http://schemas.microsoft.com/office/drawing/2014/main" val="20001"/>
                    </a:ext>
                  </a:extLst>
                </a:gridCol>
                <a:gridCol w="1241425">
                  <a:extLst>
                    <a:ext uri="{9D8B030D-6E8A-4147-A177-3AD203B41FA5}">
                      <a16:colId xmlns:a16="http://schemas.microsoft.com/office/drawing/2014/main" val="20002"/>
                    </a:ext>
                  </a:extLst>
                </a:gridCol>
                <a:gridCol w="1412875">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830263">
                  <a:extLst>
                    <a:ext uri="{9D8B030D-6E8A-4147-A177-3AD203B41FA5}">
                      <a16:colId xmlns:a16="http://schemas.microsoft.com/office/drawing/2014/main" val="20005"/>
                    </a:ext>
                  </a:extLst>
                </a:gridCol>
                <a:gridCol w="998537">
                  <a:extLst>
                    <a:ext uri="{9D8B030D-6E8A-4147-A177-3AD203B41FA5}">
                      <a16:colId xmlns:a16="http://schemas.microsoft.com/office/drawing/2014/main" val="20006"/>
                    </a:ext>
                  </a:extLst>
                </a:gridCol>
              </a:tblGrid>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Lv</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Hol</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Week Day</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Reg Hours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Reg Hours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OT</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Mon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7:30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Tues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Wed</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9:00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Thurs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9:00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653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Fri</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Sat</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30188">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Split Mon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5:00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Tues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3495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Wed</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Thurs</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Fri</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7:00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Sat</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2860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7:30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Total</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30:00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37:30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0.00</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0.00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36615" name="AutoShape 775"/>
          <p:cNvSpPr>
            <a:spLocks noChangeArrowheads="1"/>
          </p:cNvSpPr>
          <p:nvPr/>
        </p:nvSpPr>
        <p:spPr bwMode="auto">
          <a:xfrm>
            <a:off x="1447800" y="4724400"/>
            <a:ext cx="2133600" cy="838200"/>
          </a:xfrm>
          <a:prstGeom prst="wedgeRoundRectCallout">
            <a:avLst>
              <a:gd name="adj1" fmla="val -18153"/>
              <a:gd name="adj2" fmla="val -186931"/>
              <a:gd name="adj3" fmla="val 16667"/>
            </a:avLst>
          </a:prstGeom>
          <a:solidFill>
            <a:schemeClr val="accent1"/>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400" dirty="0">
                <a:latin typeface="Times New Roman" panose="02020603050405020304" pitchFamily="18" charset="0"/>
              </a:rPr>
              <a:t>Tuesday is the Holiday – employee due 7:30 hours holiday pay</a:t>
            </a:r>
          </a:p>
        </p:txBody>
      </p:sp>
      <p:sp>
        <p:nvSpPr>
          <p:cNvPr id="36616" name="AutoShape 776"/>
          <p:cNvSpPr>
            <a:spLocks noChangeArrowheads="1"/>
          </p:cNvSpPr>
          <p:nvPr/>
        </p:nvSpPr>
        <p:spPr bwMode="auto">
          <a:xfrm>
            <a:off x="5562600" y="3276600"/>
            <a:ext cx="2362200" cy="914400"/>
          </a:xfrm>
          <a:prstGeom prst="wedgeRoundRectCallout">
            <a:avLst>
              <a:gd name="adj1" fmla="val -94894"/>
              <a:gd name="adj2" fmla="val -7463"/>
              <a:gd name="adj3" fmla="val 16667"/>
            </a:avLst>
          </a:prstGeom>
          <a:solidFill>
            <a:schemeClr val="accent1"/>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400" dirty="0">
                <a:latin typeface="Times New Roman" panose="02020603050405020304" pitchFamily="18" charset="0"/>
              </a:rPr>
              <a:t>Employee worked additional 00:30 on two work days to meet the 37:30 hour workweek</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 calcmode="lin" valueType="num">
                                      <p:cBhvr additive="base">
                                        <p:cTn id="7" dur="500" fill="hold"/>
                                        <p:tgtEl>
                                          <p:spTgt spid="3584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58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5844">
                                            <p:txEl>
                                              <p:pRg st="1" end="1"/>
                                            </p:txEl>
                                          </p:spTgt>
                                        </p:tgtEl>
                                        <p:attrNameLst>
                                          <p:attrName>style.visibility</p:attrName>
                                        </p:attrNameLst>
                                      </p:cBhvr>
                                      <p:to>
                                        <p:strVal val="visible"/>
                                      </p:to>
                                    </p:set>
                                    <p:anim calcmode="lin" valueType="num">
                                      <p:cBhvr additive="base">
                                        <p:cTn id="13" dur="500" fill="hold"/>
                                        <p:tgtEl>
                                          <p:spTgt spid="3584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58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6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661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6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autoUpdateAnimBg="0"/>
      <p:bldP spid="36615" grpId="0" animBg="1"/>
      <p:bldP spid="36615" grpId="1" animBg="1"/>
      <p:bldP spid="3661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lnSpc>
                <a:spcPct val="70000"/>
              </a:lnSpc>
            </a:pPr>
            <a:r>
              <a:rPr lang="en-US" altLang="en-US" sz="3200"/>
              <a:t>Holiday:  On a scheduled workday</a:t>
            </a:r>
          </a:p>
        </p:txBody>
      </p:sp>
      <p:graphicFrame>
        <p:nvGraphicFramePr>
          <p:cNvPr id="38659" name="Group 771"/>
          <p:cNvGraphicFramePr>
            <a:graphicFrameLocks noGrp="1"/>
          </p:cNvGraphicFramePr>
          <p:nvPr>
            <p:ph idx="1"/>
            <p:extLst>
              <p:ext uri="{D42A27DB-BD31-4B8C-83A1-F6EECF244321}">
                <p14:modId xmlns:p14="http://schemas.microsoft.com/office/powerpoint/2010/main" val="2627871728"/>
              </p:ext>
            </p:extLst>
          </p:nvPr>
        </p:nvGraphicFramePr>
        <p:xfrm>
          <a:off x="1066800" y="2286000"/>
          <a:ext cx="4970780" cy="4106876"/>
        </p:xfrm>
        <a:graphic>
          <a:graphicData uri="http://schemas.openxmlformats.org/drawingml/2006/table">
            <a:tbl>
              <a:tblPr/>
              <a:tblGrid>
                <a:gridCol w="533400">
                  <a:extLst>
                    <a:ext uri="{9D8B030D-6E8A-4147-A177-3AD203B41FA5}">
                      <a16:colId xmlns:a16="http://schemas.microsoft.com/office/drawing/2014/main" val="20000"/>
                    </a:ext>
                  </a:extLst>
                </a:gridCol>
                <a:gridCol w="47498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tblGrid>
              <a:tr h="444385">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Lv</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err="1">
                          <a:ln>
                            <a:noFill/>
                          </a:ln>
                          <a:solidFill>
                            <a:schemeClr val="tx1"/>
                          </a:solidFill>
                          <a:effectLst/>
                          <a:latin typeface="Arial" charset="0"/>
                          <a:cs typeface="Arial" charset="0"/>
                        </a:rPr>
                        <a:t>Hol</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Week Day</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Reg Hours</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Reg Hours</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OT</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22857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Mon</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2825">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1:00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7:30 </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Tues</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57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Wed</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57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Thurs</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57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Fri</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857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Sat</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err="1">
                          <a:ln>
                            <a:noFill/>
                          </a:ln>
                          <a:solidFill>
                            <a:schemeClr val="tx1"/>
                          </a:solidFill>
                          <a:effectLst/>
                          <a:latin typeface="Arial" charset="0"/>
                          <a:cs typeface="Arial" charset="0"/>
                        </a:rPr>
                        <a:t>RDO</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0759">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5521">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Split Mon</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3:30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5:00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1870">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Tues</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2857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Wed</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2857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Thurs</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8:30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2857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Fri</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7:00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 </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2857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Sat</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28577">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Sun</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RDO</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65736">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00:30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7:30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Total</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29:00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37:30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0.00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itchFamily="2" charset="2"/>
                        <a:buNone/>
                        <a:tabLst/>
                      </a:pPr>
                      <a:r>
                        <a:rPr kumimoji="0" lang="en-US" sz="900" b="1" i="0" u="none" strike="noStrike" cap="none" normalizeH="0" baseline="0" dirty="0">
                          <a:ln>
                            <a:noFill/>
                          </a:ln>
                          <a:solidFill>
                            <a:schemeClr val="tx1"/>
                          </a:solidFill>
                          <a:effectLst/>
                          <a:latin typeface="Arial" charset="0"/>
                          <a:cs typeface="Arial" charset="0"/>
                        </a:rPr>
                        <a:t>0.00</a:t>
                      </a:r>
                      <a:endParaRPr kumimoji="0" lang="en-US" sz="2400" b="0" i="0" u="none" strike="noStrike" cap="none" normalizeH="0" baseline="0" dirty="0">
                        <a:ln>
                          <a:noFill/>
                        </a:ln>
                        <a:solidFill>
                          <a:schemeClr val="tx1"/>
                        </a:solidFill>
                        <a:effectLst/>
                        <a:latin typeface="Arial" charset="0"/>
                      </a:endParaRPr>
                    </a:p>
                  </a:txBody>
                  <a:tcPr marT="45709" marB="45709"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47245" name="Rectangle 766"/>
          <p:cNvSpPr>
            <a:spLocks noChangeArrowheads="1"/>
          </p:cNvSpPr>
          <p:nvPr/>
        </p:nvSpPr>
        <p:spPr bwMode="auto">
          <a:xfrm>
            <a:off x="1144588" y="1652588"/>
            <a:ext cx="542131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ct val="90000"/>
              </a:lnSpc>
              <a:spcBef>
                <a:spcPct val="0"/>
              </a:spcBef>
              <a:buClrTx/>
              <a:buSzTx/>
              <a:buFontTx/>
              <a:buChar char="•"/>
            </a:pPr>
            <a:r>
              <a:rPr lang="en-US" altLang="en-US" sz="1600" b="1" dirty="0"/>
              <a:t>Holiday scheduled for 7:30 hours – This example shows difference taken as leave.</a:t>
            </a:r>
          </a:p>
        </p:txBody>
      </p:sp>
      <p:sp>
        <p:nvSpPr>
          <p:cNvPr id="38655" name="AutoShape 767"/>
          <p:cNvSpPr>
            <a:spLocks noChangeArrowheads="1"/>
          </p:cNvSpPr>
          <p:nvPr/>
        </p:nvSpPr>
        <p:spPr bwMode="auto">
          <a:xfrm>
            <a:off x="5410200" y="2895600"/>
            <a:ext cx="1676400" cy="1447800"/>
          </a:xfrm>
          <a:prstGeom prst="wedgeRoundRectCallout">
            <a:avLst>
              <a:gd name="adj1" fmla="val -201231"/>
              <a:gd name="adj2" fmla="val -35417"/>
              <a:gd name="adj3" fmla="val 16667"/>
            </a:avLst>
          </a:prstGeom>
          <a:solidFill>
            <a:schemeClr val="accent1"/>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dirty="0">
                <a:latin typeface="Times New Roman" panose="02020603050405020304" pitchFamily="18" charset="0"/>
              </a:rPr>
              <a:t>Employee used 1 hour of leave to meet the 37:30 hour workweek.</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655"/>
                                        </p:tgtEl>
                                        <p:attrNameLst>
                                          <p:attrName>style.visibility</p:attrName>
                                        </p:attrNameLst>
                                      </p:cBhvr>
                                      <p:to>
                                        <p:strVal val="visible"/>
                                      </p:to>
                                    </p:set>
                                    <p:animEffect transition="in" filter="dissolve">
                                      <p:cBhvr>
                                        <p:cTn id="7" dur="3000"/>
                                        <p:tgtEl>
                                          <p:spTgt spid="38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5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3200400" y="18288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endParaRPr lang="en-US" altLang="en-US"/>
          </a:p>
        </p:txBody>
      </p:sp>
      <p:graphicFrame>
        <p:nvGraphicFramePr>
          <p:cNvPr id="14340" name="Object 4"/>
          <p:cNvGraphicFramePr>
            <a:graphicFrameLocks noChangeAspect="1"/>
          </p:cNvGraphicFramePr>
          <p:nvPr>
            <p:extLst>
              <p:ext uri="{D42A27DB-BD31-4B8C-83A1-F6EECF244321}">
                <p14:modId xmlns:p14="http://schemas.microsoft.com/office/powerpoint/2010/main" val="1324208208"/>
              </p:ext>
            </p:extLst>
          </p:nvPr>
        </p:nvGraphicFramePr>
        <p:xfrm>
          <a:off x="388719" y="1409700"/>
          <a:ext cx="5478681" cy="4343400"/>
        </p:xfrm>
        <a:graphic>
          <a:graphicData uri="http://schemas.openxmlformats.org/presentationml/2006/ole">
            <mc:AlternateContent xmlns:mc="http://schemas.openxmlformats.org/markup-compatibility/2006">
              <mc:Choice xmlns:v="urn:schemas-microsoft-com:vml" Requires="v">
                <p:oleObj spid="_x0000_s87069" name="Worksheet" r:id="rId4" imgW="3591000" imgH="1809660" progId="Excel.Sheet.8">
                  <p:embed/>
                </p:oleObj>
              </mc:Choice>
              <mc:Fallback>
                <p:oleObj name="Worksheet" r:id="rId4" imgW="3591000" imgH="1809660" progId="Excel.Sheet.8">
                  <p:embed/>
                  <p:pic>
                    <p:nvPicPr>
                      <p:cNvPr id="14340" name="Object 4"/>
                      <p:cNvPicPr>
                        <a:picLocks noChangeAspect="1" noChangeArrowheads="1"/>
                      </p:cNvPicPr>
                      <p:nvPr/>
                    </p:nvPicPr>
                    <p:blipFill>
                      <a:blip r:embed="rId5"/>
                      <a:srcRect/>
                      <a:stretch>
                        <a:fillRect/>
                      </a:stretch>
                    </p:blipFill>
                    <p:spPr bwMode="auto">
                      <a:xfrm>
                        <a:off x="388719" y="1409700"/>
                        <a:ext cx="5478681" cy="4343400"/>
                      </a:xfrm>
                      <a:prstGeom prst="rect">
                        <a:avLst/>
                      </a:prstGeom>
                      <a:noFill/>
                      <a:ln>
                        <a:noFill/>
                      </a:ln>
                      <a:effectLst/>
                      <a:extLst/>
                    </p:spPr>
                  </p:pic>
                </p:oleObj>
              </mc:Fallback>
            </mc:AlternateContent>
          </a:graphicData>
        </a:graphic>
      </p:graphicFrame>
      <p:sp>
        <p:nvSpPr>
          <p:cNvPr id="14341" name="AutoShape 5"/>
          <p:cNvSpPr>
            <a:spLocks noChangeArrowheads="1"/>
          </p:cNvSpPr>
          <p:nvPr/>
        </p:nvSpPr>
        <p:spPr bwMode="auto">
          <a:xfrm>
            <a:off x="6248400" y="1181100"/>
            <a:ext cx="1600200" cy="762000"/>
          </a:xfrm>
          <a:prstGeom prst="wedgeRoundRectCallout">
            <a:avLst>
              <a:gd name="adj1" fmla="val -91269"/>
              <a:gd name="adj2" fmla="val 137708"/>
              <a:gd name="adj3" fmla="val 16667"/>
            </a:avLst>
          </a:prstGeom>
          <a:solidFill>
            <a:srgbClr val="CCFFFF"/>
          </a:solidFill>
          <a:ln w="1270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b="1" dirty="0">
                <a:solidFill>
                  <a:srgbClr val="000099"/>
                </a:solidFill>
                <a:latin typeface="Arial" panose="020B0604020202020204" pitchFamily="34" charset="0"/>
              </a:rPr>
              <a:t>The work week</a:t>
            </a:r>
          </a:p>
          <a:p>
            <a:pPr algn="ctr" eaLnBrk="0" hangingPunct="0"/>
            <a:r>
              <a:rPr lang="en-US" altLang="en-US" sz="1400" b="1" dirty="0">
                <a:solidFill>
                  <a:srgbClr val="000099"/>
                </a:solidFill>
                <a:latin typeface="Arial" panose="020B0604020202020204" pitchFamily="34" charset="0"/>
              </a:rPr>
              <a:t>begins at Sunday</a:t>
            </a:r>
          </a:p>
          <a:p>
            <a:pPr algn="ctr" eaLnBrk="0" hangingPunct="0"/>
            <a:r>
              <a:rPr lang="en-US" altLang="en-US" sz="1400" b="1" dirty="0">
                <a:solidFill>
                  <a:srgbClr val="000099"/>
                </a:solidFill>
                <a:latin typeface="Arial" panose="020B0604020202020204" pitchFamily="34" charset="0"/>
              </a:rPr>
              <a:t>midnight...</a:t>
            </a:r>
            <a:endParaRPr lang="en-US" altLang="en-US" sz="1400" dirty="0">
              <a:solidFill>
                <a:srgbClr val="000099"/>
              </a:solidFill>
              <a:latin typeface="Arial" panose="020B0604020202020204" pitchFamily="34" charset="0"/>
            </a:endParaRPr>
          </a:p>
        </p:txBody>
      </p:sp>
      <p:sp>
        <p:nvSpPr>
          <p:cNvPr id="14342" name="AutoShape 6"/>
          <p:cNvSpPr>
            <a:spLocks noChangeArrowheads="1"/>
          </p:cNvSpPr>
          <p:nvPr/>
        </p:nvSpPr>
        <p:spPr bwMode="auto">
          <a:xfrm>
            <a:off x="6172200" y="2743200"/>
            <a:ext cx="1752600" cy="838200"/>
          </a:xfrm>
          <a:prstGeom prst="wedgeRoundRectCallout">
            <a:avLst>
              <a:gd name="adj1" fmla="val -83604"/>
              <a:gd name="adj2" fmla="val 246958"/>
              <a:gd name="adj3" fmla="val 16667"/>
            </a:avLst>
          </a:prstGeom>
          <a:solidFill>
            <a:srgbClr val="FFFFCC"/>
          </a:solidFill>
          <a:ln w="1270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b="1">
                <a:solidFill>
                  <a:srgbClr val="000099"/>
                </a:solidFill>
                <a:latin typeface="Arial" panose="020B0604020202020204" pitchFamily="34" charset="0"/>
              </a:rPr>
              <a:t>… and ends the</a:t>
            </a:r>
          </a:p>
          <a:p>
            <a:pPr algn="ctr" eaLnBrk="0" hangingPunct="0"/>
            <a:r>
              <a:rPr lang="en-US" altLang="en-US" sz="1400" b="1">
                <a:solidFill>
                  <a:srgbClr val="000099"/>
                </a:solidFill>
                <a:latin typeface="Arial" panose="020B0604020202020204" pitchFamily="34" charset="0"/>
              </a:rPr>
              <a:t>following Sunday</a:t>
            </a:r>
          </a:p>
          <a:p>
            <a:pPr algn="ctr" eaLnBrk="0" hangingPunct="0"/>
            <a:r>
              <a:rPr lang="en-US" altLang="en-US" sz="1400" b="1">
                <a:solidFill>
                  <a:srgbClr val="000099"/>
                </a:solidFill>
                <a:latin typeface="Arial" panose="020B0604020202020204" pitchFamily="34" charset="0"/>
              </a:rPr>
              <a:t>at midnight.</a:t>
            </a:r>
            <a:endParaRPr lang="en-US" altLang="en-US" sz="1400">
              <a:solidFill>
                <a:srgbClr val="000099"/>
              </a:solidFill>
              <a:latin typeface="Arial" panose="020B0604020202020204" pitchFamily="34" charset="0"/>
            </a:endParaRPr>
          </a:p>
        </p:txBody>
      </p:sp>
      <p:sp>
        <p:nvSpPr>
          <p:cNvPr id="14343" name="Rectangle 7"/>
          <p:cNvSpPr>
            <a:spLocks noChangeArrowheads="1"/>
          </p:cNvSpPr>
          <p:nvPr/>
        </p:nvSpPr>
        <p:spPr bwMode="auto">
          <a:xfrm>
            <a:off x="228600" y="152400"/>
            <a:ext cx="876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eaLnBrk="0" hangingPunct="0"/>
            <a:r>
              <a:rPr lang="en-US" altLang="en-US" sz="4000" b="1" dirty="0">
                <a:solidFill>
                  <a:srgbClr val="800080"/>
                </a:solidFill>
                <a:latin typeface="Arial" panose="020B0604020202020204" pitchFamily="34" charset="0"/>
              </a:rPr>
              <a:t>Sunday to Sunday Work Week</a:t>
            </a:r>
            <a:endParaRPr lang="en-US" altLang="en-US" sz="4000" dirty="0">
              <a:latin typeface="Arial" panose="020B0604020202020204" pitchFamily="34" charset="0"/>
            </a:endParaRPr>
          </a:p>
        </p:txBody>
      </p:sp>
      <p:sp>
        <p:nvSpPr>
          <p:cNvPr id="14344" name="Rectangle 8"/>
          <p:cNvSpPr>
            <a:spLocks noChangeArrowheads="1"/>
          </p:cNvSpPr>
          <p:nvPr/>
        </p:nvSpPr>
        <p:spPr bwMode="auto">
          <a:xfrm>
            <a:off x="6006991" y="5334000"/>
            <a:ext cx="2209800" cy="1143000"/>
          </a:xfrm>
          <a:prstGeom prst="rect">
            <a:avLst/>
          </a:prstGeom>
          <a:solidFill>
            <a:srgbClr val="CCFFFF"/>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1600" b="1" dirty="0">
                <a:solidFill>
                  <a:srgbClr val="000099"/>
                </a:solidFill>
                <a:latin typeface="Arial" panose="020B0604020202020204" pitchFamily="34" charset="0"/>
              </a:rPr>
              <a:t>Note that the work </a:t>
            </a:r>
          </a:p>
          <a:p>
            <a:r>
              <a:rPr lang="en-US" altLang="en-US" sz="1600" b="1" dirty="0">
                <a:solidFill>
                  <a:srgbClr val="000099"/>
                </a:solidFill>
                <a:latin typeface="Arial" panose="020B0604020202020204" pitchFamily="34" charset="0"/>
              </a:rPr>
              <a:t>week meets the</a:t>
            </a:r>
          </a:p>
          <a:p>
            <a:r>
              <a:rPr lang="en-US" altLang="en-US" sz="1600" b="1" dirty="0">
                <a:solidFill>
                  <a:srgbClr val="000099"/>
                </a:solidFill>
                <a:latin typeface="Arial" panose="020B0604020202020204" pitchFamily="34" charset="0"/>
              </a:rPr>
              <a:t>definition of a work</a:t>
            </a:r>
          </a:p>
          <a:p>
            <a:r>
              <a:rPr lang="en-US" altLang="en-US" sz="1600" b="1" dirty="0">
                <a:solidFill>
                  <a:srgbClr val="000099"/>
                </a:solidFill>
                <a:latin typeface="Arial" panose="020B0604020202020204" pitchFamily="34" charset="0"/>
              </a:rPr>
              <a:t>week per the FLSA.</a:t>
            </a:r>
          </a:p>
        </p:txBody>
      </p:sp>
    </p:spTree>
    <p:extLst>
      <p:ext uri="{BB962C8B-B14F-4D97-AF65-F5344CB8AC3E}">
        <p14:creationId xmlns:p14="http://schemas.microsoft.com/office/powerpoint/2010/main" val="558189744"/>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228600"/>
            <a:ext cx="8382000" cy="1143000"/>
          </a:xfrm>
        </p:spPr>
        <p:txBody>
          <a:bodyPr/>
          <a:lstStyle/>
          <a:p>
            <a:pPr eaLnBrk="1" hangingPunct="1">
              <a:lnSpc>
                <a:spcPct val="70000"/>
              </a:lnSpc>
            </a:pPr>
            <a:r>
              <a:rPr lang="en-US" altLang="en-US" sz="3200" dirty="0"/>
              <a:t>Holiday: On a scheduled split workday</a:t>
            </a:r>
          </a:p>
        </p:txBody>
      </p:sp>
      <p:graphicFrame>
        <p:nvGraphicFramePr>
          <p:cNvPr id="24753" name="Group 177"/>
          <p:cNvGraphicFramePr>
            <a:graphicFrameLocks noGrp="1"/>
          </p:cNvGraphicFramePr>
          <p:nvPr>
            <p:ph idx="1"/>
            <p:extLst>
              <p:ext uri="{D42A27DB-BD31-4B8C-83A1-F6EECF244321}">
                <p14:modId xmlns:p14="http://schemas.microsoft.com/office/powerpoint/2010/main" val="323911031"/>
              </p:ext>
            </p:extLst>
          </p:nvPr>
        </p:nvGraphicFramePr>
        <p:xfrm>
          <a:off x="1371600" y="2514600"/>
          <a:ext cx="6096000" cy="4044951"/>
        </p:xfrm>
        <a:graphic>
          <a:graphicData uri="http://schemas.openxmlformats.org/drawingml/2006/table">
            <a:tbl>
              <a:tblPr/>
              <a:tblGrid>
                <a:gridCol w="590550">
                  <a:extLst>
                    <a:ext uri="{9D8B030D-6E8A-4147-A177-3AD203B41FA5}">
                      <a16:colId xmlns:a16="http://schemas.microsoft.com/office/drawing/2014/main" val="1703241708"/>
                    </a:ext>
                  </a:extLst>
                </a:gridCol>
                <a:gridCol w="857250">
                  <a:extLst>
                    <a:ext uri="{9D8B030D-6E8A-4147-A177-3AD203B41FA5}">
                      <a16:colId xmlns:a16="http://schemas.microsoft.com/office/drawing/2014/main" val="276527158"/>
                    </a:ext>
                  </a:extLst>
                </a:gridCol>
                <a:gridCol w="1387475">
                  <a:extLst>
                    <a:ext uri="{9D8B030D-6E8A-4147-A177-3AD203B41FA5}">
                      <a16:colId xmlns:a16="http://schemas.microsoft.com/office/drawing/2014/main" val="1565214266"/>
                    </a:ext>
                  </a:extLst>
                </a:gridCol>
                <a:gridCol w="709613">
                  <a:extLst>
                    <a:ext uri="{9D8B030D-6E8A-4147-A177-3AD203B41FA5}">
                      <a16:colId xmlns:a16="http://schemas.microsoft.com/office/drawing/2014/main" val="1408989392"/>
                    </a:ext>
                  </a:extLst>
                </a:gridCol>
                <a:gridCol w="874712">
                  <a:extLst>
                    <a:ext uri="{9D8B030D-6E8A-4147-A177-3AD203B41FA5}">
                      <a16:colId xmlns:a16="http://schemas.microsoft.com/office/drawing/2014/main" val="917274684"/>
                    </a:ext>
                  </a:extLst>
                </a:gridCol>
                <a:gridCol w="914400">
                  <a:extLst>
                    <a:ext uri="{9D8B030D-6E8A-4147-A177-3AD203B41FA5}">
                      <a16:colId xmlns:a16="http://schemas.microsoft.com/office/drawing/2014/main" val="973948136"/>
                    </a:ext>
                  </a:extLst>
                </a:gridCol>
                <a:gridCol w="762000">
                  <a:extLst>
                    <a:ext uri="{9D8B030D-6E8A-4147-A177-3AD203B41FA5}">
                      <a16:colId xmlns:a16="http://schemas.microsoft.com/office/drawing/2014/main" val="3846549575"/>
                    </a:ext>
                  </a:extLst>
                </a:gridCol>
              </a:tblGrid>
              <a:tr h="457272">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endParaRPr kumimoji="0" lang="en-US" altLang="en-US" sz="9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Holiday</a:t>
                      </a:r>
                      <a:endParaRPr kumimoji="0" lang="en-US" altLang="en-US" sz="1200" b="0" i="0" u="none" strike="noStrike" cap="none" normalizeH="0" baseline="0">
                        <a:ln>
                          <a:noFill/>
                        </a:ln>
                        <a:solidFill>
                          <a:schemeClr val="tx1"/>
                        </a:solidFill>
                        <a:effectLst/>
                        <a:latin typeface="Arial Black" panose="020B0A040201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Week Day</a:t>
                      </a:r>
                      <a:endParaRPr kumimoji="0" lang="en-US" altLang="en-US" sz="1200" b="0" i="0" u="none" strike="noStrike" cap="none" normalizeH="0" baseline="0">
                        <a:ln>
                          <a:noFill/>
                        </a:ln>
                        <a:solidFill>
                          <a:schemeClr val="tx1"/>
                        </a:solidFill>
                        <a:effectLst/>
                        <a:latin typeface="Arial Black" panose="020B0A040201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Reg </a:t>
                      </a:r>
                    </a:p>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Hours</a:t>
                      </a: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 Reg </a:t>
                      </a:r>
                    </a:p>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Hours</a:t>
                      </a: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rPr>
                        <a:t>Holiday</a:t>
                      </a: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Leave</a:t>
                      </a:r>
                      <a:endParaRPr kumimoji="0" lang="en-US" altLang="en-US" sz="1200" b="0" i="0" u="none" strike="noStrike" cap="none" normalizeH="0" baseline="0">
                        <a:ln>
                          <a:noFill/>
                        </a:ln>
                        <a:solidFill>
                          <a:schemeClr val="tx1"/>
                        </a:solidFill>
                        <a:effectLst/>
                        <a:latin typeface="Arial Black" panose="020B0A040201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937766152"/>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Mon</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RDO</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313266291"/>
                  </a:ext>
                </a:extLst>
              </a:tr>
              <a:tr h="274363">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endParaRPr kumimoji="0" lang="en-US" altLang="en-US" sz="12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endParaRPr kumimoji="0" lang="en-US" altLang="en-US" sz="12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Tues</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0" i="0" u="none" strike="noStrike" cap="none" normalizeH="0" baseline="0" dirty="0">
                          <a:ln>
                            <a:noFill/>
                          </a:ln>
                          <a:solidFill>
                            <a:schemeClr val="tx1"/>
                          </a:solidFill>
                          <a:effectLst/>
                          <a:latin typeface="Arial" panose="020B0604020202020204" pitchFamily="34" charset="0"/>
                        </a:rPr>
                        <a:t>8:30</a:t>
                      </a: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endParaRPr kumimoji="0" lang="en-US" altLang="en-US" sz="12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047777473"/>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Wed</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786370434"/>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Thurs</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732079852"/>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Fri</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242266932"/>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Sat</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RDO</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231984929"/>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Sun</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RDO</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341135352"/>
                  </a:ext>
                </a:extLst>
              </a:tr>
              <a:tr h="274363">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3:30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HOLIDAY (Split Mon)</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411928456"/>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Tues</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205829466"/>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Wed</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507470584"/>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Thurs</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9731890"/>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Fri</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7:00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752462370"/>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Sat</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RDO</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29861267"/>
                  </a:ext>
                </a:extLst>
              </a:tr>
              <a:tr h="228636">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Sun</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RDO</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53028981"/>
                  </a:ext>
                </a:extLst>
              </a:tr>
              <a:tr h="295321">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endParaRPr kumimoji="0" lang="en-US" altLang="en-US" sz="1200" b="0" i="0" u="none" strike="noStrike" cap="none" normalizeH="0" baseline="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0" i="0" u="none" strike="noStrike" cap="none" normalizeH="0" baseline="0" dirty="0">
                          <a:ln>
                            <a:noFill/>
                          </a:ln>
                          <a:solidFill>
                            <a:schemeClr val="tx1"/>
                          </a:solidFill>
                          <a:effectLst/>
                          <a:latin typeface="Arial" panose="020B0604020202020204" pitchFamily="34" charset="0"/>
                        </a:rPr>
                        <a:t>3:30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0" i="0" u="none" strike="noStrike" cap="none" normalizeH="0" baseline="0" dirty="0">
                          <a:ln>
                            <a:noFill/>
                          </a:ln>
                          <a:solidFill>
                            <a:schemeClr val="tx1"/>
                          </a:solidFill>
                          <a:effectLst/>
                          <a:latin typeface="Arial" panose="020B0604020202020204" pitchFamily="34" charset="0"/>
                        </a:rPr>
                        <a:t>34:00</a:t>
                      </a: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32:30</a:t>
                      </a:r>
                      <a:endParaRPr kumimoji="0" lang="en-US" altLang="en-US" sz="9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522540278"/>
                  </a:ext>
                </a:extLst>
              </a:tr>
            </a:tbl>
          </a:graphicData>
        </a:graphic>
      </p:graphicFrame>
      <p:sp>
        <p:nvSpPr>
          <p:cNvPr id="49293" name="Rectangle 141"/>
          <p:cNvSpPr>
            <a:spLocks noChangeArrowheads="1"/>
          </p:cNvSpPr>
          <p:nvPr/>
        </p:nvSpPr>
        <p:spPr bwMode="auto">
          <a:xfrm>
            <a:off x="381000" y="1066800"/>
            <a:ext cx="8305800" cy="84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ct val="90000"/>
              </a:lnSpc>
              <a:spcBef>
                <a:spcPct val="0"/>
              </a:spcBef>
              <a:buClrTx/>
              <a:buSzTx/>
              <a:buFontTx/>
              <a:buNone/>
            </a:pPr>
            <a:r>
              <a:rPr lang="en-US" altLang="en-US" sz="1800" b="1" dirty="0"/>
              <a:t>Holiday scheduled 7:30 hours – This example shows how the holiday falls on the split day. The hours are assigned between the two workweeks accordingly to ensure each workweek totals a minimum of 37:30 hours. </a:t>
            </a:r>
            <a:endParaRPr lang="en-US" altLang="en-US" sz="1800" b="1" dirty="0">
              <a:latin typeface="Times New Roman" panose="02020603050405020304" pitchFamily="18" charset="0"/>
            </a:endParaRPr>
          </a:p>
        </p:txBody>
      </p:sp>
    </p:spTree>
  </p:cSld>
  <p:clrMapOvr>
    <a:masterClrMapping/>
  </p:clrMapOvr>
  <p:transition>
    <p:pull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57200"/>
            <a:ext cx="8229600" cy="838200"/>
          </a:xfrm>
        </p:spPr>
        <p:txBody>
          <a:bodyPr/>
          <a:lstStyle/>
          <a:p>
            <a:pPr eaLnBrk="1" hangingPunct="1">
              <a:lnSpc>
                <a:spcPct val="70000"/>
              </a:lnSpc>
            </a:pPr>
            <a:r>
              <a:rPr lang="en-US" altLang="en-US" sz="3200"/>
              <a:t>Holiday: On Scheduled Day Off</a:t>
            </a:r>
          </a:p>
        </p:txBody>
      </p:sp>
      <p:sp>
        <p:nvSpPr>
          <p:cNvPr id="36867" name="Rectangle 3"/>
          <p:cNvSpPr>
            <a:spLocks noChangeArrowheads="1"/>
          </p:cNvSpPr>
          <p:nvPr/>
        </p:nvSpPr>
        <p:spPr bwMode="auto">
          <a:xfrm>
            <a:off x="457200" y="12954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ct val="80000"/>
              </a:lnSpc>
              <a:spcBef>
                <a:spcPct val="0"/>
              </a:spcBef>
              <a:buClrTx/>
              <a:buSzTx/>
              <a:buFontTx/>
              <a:buChar char="•"/>
            </a:pPr>
            <a:r>
              <a:rPr lang="en-US" altLang="en-US" sz="1800" b="1" dirty="0"/>
              <a:t>Holiday is credited at 7:30</a:t>
            </a:r>
            <a:r>
              <a:rPr lang="en-US" altLang="en-US" sz="1800" b="1" dirty="0">
                <a:solidFill>
                  <a:srgbClr val="FF0000"/>
                </a:solidFill>
              </a:rPr>
              <a:t> </a:t>
            </a:r>
            <a:r>
              <a:rPr lang="en-US" altLang="en-US" sz="1800" b="1" dirty="0"/>
              <a:t>hours maximum for a full-time employee.</a:t>
            </a:r>
          </a:p>
          <a:p>
            <a:pPr>
              <a:lnSpc>
                <a:spcPct val="80000"/>
              </a:lnSpc>
              <a:spcBef>
                <a:spcPct val="0"/>
              </a:spcBef>
              <a:buClrTx/>
              <a:buSzTx/>
              <a:buFontTx/>
              <a:buChar char="•"/>
            </a:pPr>
            <a:r>
              <a:rPr lang="en-US" altLang="en-US" sz="1800" b="1" dirty="0"/>
              <a:t>GGU must be rescheduled to another day in the workweek.</a:t>
            </a:r>
          </a:p>
          <a:p>
            <a:pPr>
              <a:lnSpc>
                <a:spcPct val="80000"/>
              </a:lnSpc>
              <a:spcBef>
                <a:spcPct val="0"/>
              </a:spcBef>
              <a:buClrTx/>
              <a:buSzTx/>
              <a:buNone/>
            </a:pPr>
            <a:r>
              <a:rPr lang="en-US" altLang="en-US" sz="1800" b="1" dirty="0"/>
              <a:t>(**GGU If split day, may be rescheduled to either workweek.)</a:t>
            </a:r>
          </a:p>
          <a:p>
            <a:pPr>
              <a:lnSpc>
                <a:spcPct val="80000"/>
              </a:lnSpc>
              <a:spcBef>
                <a:spcPct val="0"/>
              </a:spcBef>
              <a:buClrTx/>
              <a:buSzTx/>
              <a:buFontTx/>
              <a:buChar char="•"/>
            </a:pPr>
            <a:r>
              <a:rPr lang="en-US" altLang="en-US" sz="1800" b="1" dirty="0"/>
              <a:t>SU must be rescheduled to another day within the pay cycle.</a:t>
            </a:r>
          </a:p>
          <a:p>
            <a:pPr>
              <a:lnSpc>
                <a:spcPct val="80000"/>
              </a:lnSpc>
              <a:spcBef>
                <a:spcPct val="0"/>
              </a:spcBef>
              <a:buClrTx/>
              <a:buSzTx/>
              <a:buFontTx/>
              <a:buNone/>
            </a:pPr>
            <a:endParaRPr lang="en-US" altLang="en-US" sz="1800" b="1" dirty="0"/>
          </a:p>
        </p:txBody>
      </p:sp>
      <p:graphicFrame>
        <p:nvGraphicFramePr>
          <p:cNvPr id="25753" name="Group 153"/>
          <p:cNvGraphicFramePr>
            <a:graphicFrameLocks noGrp="1"/>
          </p:cNvGraphicFramePr>
          <p:nvPr>
            <p:ph idx="1"/>
            <p:extLst>
              <p:ext uri="{D42A27DB-BD31-4B8C-83A1-F6EECF244321}">
                <p14:modId xmlns:p14="http://schemas.microsoft.com/office/powerpoint/2010/main" val="3112680725"/>
              </p:ext>
            </p:extLst>
          </p:nvPr>
        </p:nvGraphicFramePr>
        <p:xfrm>
          <a:off x="990600" y="2438400"/>
          <a:ext cx="6477000" cy="4110042"/>
        </p:xfrm>
        <a:graphic>
          <a:graphicData uri="http://schemas.openxmlformats.org/drawingml/2006/table">
            <a:tbl>
              <a:tblPr/>
              <a:tblGrid>
                <a:gridCol w="871538">
                  <a:extLst>
                    <a:ext uri="{9D8B030D-6E8A-4147-A177-3AD203B41FA5}">
                      <a16:colId xmlns:a16="http://schemas.microsoft.com/office/drawing/2014/main" val="2284295826"/>
                    </a:ext>
                  </a:extLst>
                </a:gridCol>
                <a:gridCol w="906462">
                  <a:extLst>
                    <a:ext uri="{9D8B030D-6E8A-4147-A177-3AD203B41FA5}">
                      <a16:colId xmlns:a16="http://schemas.microsoft.com/office/drawing/2014/main" val="2030332536"/>
                    </a:ext>
                  </a:extLst>
                </a:gridCol>
                <a:gridCol w="1193800">
                  <a:extLst>
                    <a:ext uri="{9D8B030D-6E8A-4147-A177-3AD203B41FA5}">
                      <a16:colId xmlns:a16="http://schemas.microsoft.com/office/drawing/2014/main" val="280608439"/>
                    </a:ext>
                  </a:extLst>
                </a:gridCol>
                <a:gridCol w="1219200">
                  <a:extLst>
                    <a:ext uri="{9D8B030D-6E8A-4147-A177-3AD203B41FA5}">
                      <a16:colId xmlns:a16="http://schemas.microsoft.com/office/drawing/2014/main" val="2674874266"/>
                    </a:ext>
                  </a:extLst>
                </a:gridCol>
                <a:gridCol w="1295400">
                  <a:extLst>
                    <a:ext uri="{9D8B030D-6E8A-4147-A177-3AD203B41FA5}">
                      <a16:colId xmlns:a16="http://schemas.microsoft.com/office/drawing/2014/main" val="2331872764"/>
                    </a:ext>
                  </a:extLst>
                </a:gridCol>
                <a:gridCol w="457200">
                  <a:extLst>
                    <a:ext uri="{9D8B030D-6E8A-4147-A177-3AD203B41FA5}">
                      <a16:colId xmlns:a16="http://schemas.microsoft.com/office/drawing/2014/main" val="981374745"/>
                    </a:ext>
                  </a:extLst>
                </a:gridCol>
                <a:gridCol w="533400">
                  <a:extLst>
                    <a:ext uri="{9D8B030D-6E8A-4147-A177-3AD203B41FA5}">
                      <a16:colId xmlns:a16="http://schemas.microsoft.com/office/drawing/2014/main" val="2059511932"/>
                    </a:ext>
                  </a:extLst>
                </a:gridCol>
              </a:tblGrid>
              <a:tr h="452438">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Leave</a:t>
                      </a:r>
                      <a:endParaRPr kumimoji="0" lang="en-US" altLang="en-US" sz="1200" b="0" i="0" u="none" strike="noStrike" cap="none" normalizeH="0" baseline="0">
                        <a:ln>
                          <a:noFill/>
                        </a:ln>
                        <a:solidFill>
                          <a:schemeClr val="tx1"/>
                        </a:solidFill>
                        <a:effectLst/>
                        <a:latin typeface="Arial Black" panose="020B0A040201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Holiday</a:t>
                      </a:r>
                      <a:endParaRPr kumimoji="0" lang="en-US" altLang="en-US" sz="1200" b="0" i="0" u="none" strike="noStrike" cap="none" normalizeH="0" baseline="0">
                        <a:ln>
                          <a:noFill/>
                        </a:ln>
                        <a:solidFill>
                          <a:schemeClr val="tx1"/>
                        </a:solidFill>
                        <a:effectLst/>
                        <a:latin typeface="Arial Black" panose="020B0A040201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Week Day</a:t>
                      </a:r>
                      <a:endParaRPr kumimoji="0" lang="en-US" altLang="en-US" sz="1200" b="0" i="0" u="none" strike="noStrike" cap="none" normalizeH="0" baseline="0">
                        <a:ln>
                          <a:noFill/>
                        </a:ln>
                        <a:solidFill>
                          <a:schemeClr val="tx1"/>
                        </a:solidFill>
                        <a:effectLst/>
                        <a:latin typeface="Arial Black" panose="020B0A040201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 Reg Hours</a:t>
                      </a:r>
                      <a:endParaRPr kumimoji="0" lang="en-US" altLang="en-US" sz="1200" b="0" i="0" u="none" strike="noStrike" cap="none" normalizeH="0" baseline="0">
                        <a:ln>
                          <a:noFill/>
                        </a:ln>
                        <a:solidFill>
                          <a:schemeClr val="tx1"/>
                        </a:solidFill>
                        <a:effectLst/>
                        <a:latin typeface="Arial Black" panose="020B0A040201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 Reg Hours</a:t>
                      </a:r>
                      <a:endParaRPr kumimoji="0" lang="en-US" altLang="en-US" sz="1200" b="0" i="0" u="none" strike="noStrike" cap="none" normalizeH="0" baseline="0">
                        <a:ln>
                          <a:noFill/>
                        </a:ln>
                        <a:solidFill>
                          <a:schemeClr val="tx1"/>
                        </a:solidFill>
                        <a:effectLst/>
                        <a:latin typeface="Arial Black" panose="020B0A040201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ST </a:t>
                      </a:r>
                      <a:endParaRPr kumimoji="0" lang="en-US" altLang="en-US" sz="1200" b="0" i="0" u="none" strike="noStrike" cap="none" normalizeH="0" baseline="0">
                        <a:ln>
                          <a:noFill/>
                        </a:ln>
                        <a:solidFill>
                          <a:schemeClr val="tx1"/>
                        </a:solidFill>
                        <a:effectLst/>
                        <a:latin typeface="Arial Black" panose="020B0A040201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altLang="en-US" sz="1200" b="0" i="0" u="none" strike="noStrike" cap="none" normalizeH="0" baseline="0">
                          <a:ln>
                            <a:noFill/>
                          </a:ln>
                          <a:solidFill>
                            <a:schemeClr val="tx1"/>
                          </a:solidFill>
                          <a:effectLst/>
                          <a:latin typeface="Arial Black" panose="020B0A04020102020204" pitchFamily="34" charset="0"/>
                          <a:cs typeface="Arial" panose="020B0604020202020204" pitchFamily="34" charset="0"/>
                        </a:rPr>
                        <a:t>OT</a:t>
                      </a:r>
                      <a:endParaRPr kumimoji="0" lang="en-US" altLang="en-US" sz="1200" b="0" i="0" u="none" strike="noStrike" cap="none" normalizeH="0" baseline="0">
                        <a:ln>
                          <a:noFill/>
                        </a:ln>
                        <a:solidFill>
                          <a:schemeClr val="tx1"/>
                        </a:solidFill>
                        <a:effectLst/>
                        <a:latin typeface="Arial Black" panose="020B0A040201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710043908"/>
                  </a:ext>
                </a:extLst>
              </a:tr>
              <a:tr h="276225">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7:30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Mon</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RDO</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724428597"/>
                  </a:ext>
                </a:extLst>
              </a:tr>
              <a:tr h="239713">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7:30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Tues</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671527365"/>
                  </a:ext>
                </a:extLst>
              </a:tr>
              <a:tr h="241300">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Wed</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87295673"/>
                  </a:ext>
                </a:extLst>
              </a:tr>
              <a:tr h="233363">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Thurs</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36851161"/>
                  </a:ext>
                </a:extLst>
              </a:tr>
              <a:tr h="239713">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Fri</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679871090"/>
                  </a:ext>
                </a:extLst>
              </a:tr>
              <a:tr h="250825">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Sat</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RDO</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270087343"/>
                  </a:ext>
                </a:extLst>
              </a:tr>
              <a:tr h="266700">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Sun</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RDO</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20589253"/>
                  </a:ext>
                </a:extLst>
              </a:tr>
              <a:tr h="239713">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Split Mon</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5:00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612350022"/>
                  </a:ext>
                </a:extLst>
              </a:tr>
              <a:tr h="228600">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Tues</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286311874"/>
                  </a:ext>
                </a:extLst>
              </a:tr>
              <a:tr h="239713">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Wed</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607524000"/>
                  </a:ext>
                </a:extLst>
              </a:tr>
              <a:tr h="241300">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Thurs</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738343130"/>
                  </a:ext>
                </a:extLst>
              </a:tr>
              <a:tr h="239713">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Fri</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7:00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593156727"/>
                  </a:ext>
                </a:extLst>
              </a:tr>
              <a:tr h="239713">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Sat</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RDO</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191436308"/>
                  </a:ext>
                </a:extLst>
              </a:tr>
              <a:tr h="241300">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Sun</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RDO</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4730610"/>
                  </a:ext>
                </a:extLst>
              </a:tr>
              <a:tr h="239713">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7:30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29:00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37:30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0:00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lgn="l">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algn="l">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lgn="l">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algn="l">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0" fontAlgn="b" latinLnBrk="0" hangingPunct="0">
                        <a:lnSpc>
                          <a:spcPct val="100000"/>
                        </a:lnSpc>
                        <a:spcBef>
                          <a:spcPct val="0"/>
                        </a:spcBef>
                        <a:spcAft>
                          <a:spcPct val="0"/>
                        </a:spcAft>
                        <a:buClr>
                          <a:schemeClr val="bg2"/>
                        </a:buClr>
                        <a:buSzPct val="75000"/>
                        <a:buFont typeface="Wingdings" panose="05000000000000000000" pitchFamily="2" charset="2"/>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0:00</a:t>
                      </a:r>
                      <a:endParaRPr kumimoji="0" lang="en-US" altLang="en-US" sz="2400" b="0" i="0" u="none" strike="noStrike" cap="none" normalizeH="0" baseline="0" dirty="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724145051"/>
                  </a:ext>
                </a:extLst>
              </a:tr>
            </a:tbl>
          </a:graphicData>
        </a:graphic>
      </p:graphicFrame>
      <p:sp>
        <p:nvSpPr>
          <p:cNvPr id="37618" name="AutoShape 754"/>
          <p:cNvSpPr>
            <a:spLocks noChangeArrowheads="1"/>
          </p:cNvSpPr>
          <p:nvPr/>
        </p:nvSpPr>
        <p:spPr bwMode="auto">
          <a:xfrm>
            <a:off x="1828800" y="2895600"/>
            <a:ext cx="457200" cy="3048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chemeClr val="tx1"/>
            </a:solidFill>
            <a:miter lim="800000"/>
            <a:headEnd/>
            <a:tailEnd/>
          </a:ln>
        </p:spPr>
        <p:txBody>
          <a:bodyPr wrap="none" anchor="ctr"/>
          <a:lstStyle/>
          <a:p>
            <a:endParaRPr lang="en-US"/>
          </a:p>
        </p:txBody>
      </p:sp>
      <p:sp>
        <p:nvSpPr>
          <p:cNvPr id="37622" name="AutoShape 758"/>
          <p:cNvSpPr>
            <a:spLocks noChangeArrowheads="1"/>
          </p:cNvSpPr>
          <p:nvPr/>
        </p:nvSpPr>
        <p:spPr bwMode="auto">
          <a:xfrm>
            <a:off x="4876800" y="3149115"/>
            <a:ext cx="1981200" cy="914400"/>
          </a:xfrm>
          <a:prstGeom prst="wedgeRoundRectCallout">
            <a:avLst>
              <a:gd name="adj1" fmla="val -174037"/>
              <a:gd name="adj2" fmla="val -34894"/>
              <a:gd name="adj3" fmla="val 16667"/>
            </a:avLst>
          </a:prstGeom>
          <a:solidFill>
            <a:schemeClr val="accent1"/>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dirty="0">
                <a:latin typeface="Times New Roman" panose="02020603050405020304" pitchFamily="18" charset="0"/>
              </a:rPr>
              <a:t>Reschedule holiday to another day within workweek </a:t>
            </a:r>
          </a:p>
        </p:txBody>
      </p:sp>
      <p:sp>
        <p:nvSpPr>
          <p:cNvPr id="37625" name="AutoShape 761"/>
          <p:cNvSpPr>
            <a:spLocks noChangeArrowheads="1"/>
          </p:cNvSpPr>
          <p:nvPr/>
        </p:nvSpPr>
        <p:spPr bwMode="auto">
          <a:xfrm>
            <a:off x="304800" y="4493421"/>
            <a:ext cx="1981200" cy="838200"/>
          </a:xfrm>
          <a:prstGeom prst="wedgeRoundRectCallout">
            <a:avLst>
              <a:gd name="adj1" fmla="val -7370"/>
              <a:gd name="adj2" fmla="val -183903"/>
              <a:gd name="adj3" fmla="val 16667"/>
            </a:avLst>
          </a:prstGeom>
          <a:solidFill>
            <a:schemeClr val="accent1"/>
          </a:solidFill>
          <a:ln w="9525">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dirty="0">
                <a:latin typeface="Times New Roman" panose="02020603050405020304" pitchFamily="18" charset="0"/>
              </a:rPr>
              <a:t>Used leave to maintain 37:30 </a:t>
            </a:r>
            <a:r>
              <a:rPr lang="en-US" altLang="en-US" sz="1600" dirty="0" err="1">
                <a:latin typeface="Times New Roman" panose="02020603050405020304" pitchFamily="18" charset="0"/>
              </a:rPr>
              <a:t>hr</a:t>
            </a:r>
            <a:r>
              <a:rPr lang="en-US" altLang="en-US" sz="1600" dirty="0">
                <a:latin typeface="Times New Roman" panose="02020603050405020304" pitchFamily="18" charset="0"/>
              </a:rPr>
              <a:t> workweek</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36867">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36867">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368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36867">
                                            <p:txEl>
                                              <p:pRg st="1" end="1"/>
                                            </p:txEl>
                                          </p:spTgt>
                                        </p:tgtEl>
                                        <p:attrNameLst>
                                          <p:attrName>style.visibility</p:attrName>
                                        </p:attrNameLst>
                                      </p:cBhvr>
                                      <p:to>
                                        <p:strVal val="visible"/>
                                      </p:to>
                                    </p:set>
                                    <p:anim calcmode="lin" valueType="num">
                                      <p:cBhvr>
                                        <p:cTn id="15"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6867">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36867">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3686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4" fill="hold" grpId="0" nodeType="clickEffect">
                                  <p:stCondLst>
                                    <p:cond delay="0"/>
                                  </p:stCondLst>
                                  <p:childTnLst>
                                    <p:set>
                                      <p:cBhvr>
                                        <p:cTn id="22" dur="1" fill="hold">
                                          <p:stCondLst>
                                            <p:cond delay="0"/>
                                          </p:stCondLst>
                                        </p:cTn>
                                        <p:tgtEl>
                                          <p:spTgt spid="36867">
                                            <p:txEl>
                                              <p:pRg st="2" end="2"/>
                                            </p:txEl>
                                          </p:spTgt>
                                        </p:tgtEl>
                                        <p:attrNameLst>
                                          <p:attrName>style.visibility</p:attrName>
                                        </p:attrNameLst>
                                      </p:cBhvr>
                                      <p:to>
                                        <p:strVal val="visible"/>
                                      </p:to>
                                    </p:set>
                                    <p:anim calcmode="lin" valueType="num">
                                      <p:cBhvr>
                                        <p:cTn id="23"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6867">
                                            <p:txEl>
                                              <p:pRg st="2" end="2"/>
                                            </p:txEl>
                                          </p:spTgt>
                                        </p:tgtEl>
                                        <p:attrNameLst>
                                          <p:attrName>ppt_y</p:attrName>
                                        </p:attrNameLst>
                                      </p:cBhvr>
                                      <p:tavLst>
                                        <p:tav tm="0">
                                          <p:val>
                                            <p:strVal val="#ppt_y+#ppt_h/2"/>
                                          </p:val>
                                        </p:tav>
                                        <p:tav tm="100000">
                                          <p:val>
                                            <p:strVal val="#ppt_y"/>
                                          </p:val>
                                        </p:tav>
                                      </p:tavLst>
                                    </p:anim>
                                    <p:anim calcmode="lin" valueType="num">
                                      <p:cBhvr>
                                        <p:cTn id="25" dur="500" fill="hold"/>
                                        <p:tgtEl>
                                          <p:spTgt spid="36867">
                                            <p:txEl>
                                              <p:pRg st="2" end="2"/>
                                            </p:txEl>
                                          </p:spTgt>
                                        </p:tgtEl>
                                        <p:attrNameLst>
                                          <p:attrName>ppt_w</p:attrName>
                                        </p:attrNameLst>
                                      </p:cBhvr>
                                      <p:tavLst>
                                        <p:tav tm="0">
                                          <p:val>
                                            <p:strVal val="#ppt_w"/>
                                          </p:val>
                                        </p:tav>
                                        <p:tav tm="100000">
                                          <p:val>
                                            <p:strVal val="#ppt_w"/>
                                          </p:val>
                                        </p:tav>
                                      </p:tavLst>
                                    </p:anim>
                                    <p:anim calcmode="lin" valueType="num">
                                      <p:cBhvr>
                                        <p:cTn id="26" dur="500" fill="hold"/>
                                        <p:tgtEl>
                                          <p:spTgt spid="3686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4" fill="hold" grpId="0" nodeType="clickEffect">
                                  <p:stCondLst>
                                    <p:cond delay="0"/>
                                  </p:stCondLst>
                                  <p:childTnLst>
                                    <p:set>
                                      <p:cBhvr>
                                        <p:cTn id="30" dur="1" fill="hold">
                                          <p:stCondLst>
                                            <p:cond delay="0"/>
                                          </p:stCondLst>
                                        </p:cTn>
                                        <p:tgtEl>
                                          <p:spTgt spid="36867">
                                            <p:txEl>
                                              <p:pRg st="3" end="3"/>
                                            </p:txEl>
                                          </p:spTgt>
                                        </p:tgtEl>
                                        <p:attrNameLst>
                                          <p:attrName>style.visibility</p:attrName>
                                        </p:attrNameLst>
                                      </p:cBhvr>
                                      <p:to>
                                        <p:strVal val="visible"/>
                                      </p:to>
                                    </p:set>
                                    <p:anim calcmode="lin" valueType="num">
                                      <p:cBhvr>
                                        <p:cTn id="31"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36867">
                                            <p:txEl>
                                              <p:pRg st="3" end="3"/>
                                            </p:txEl>
                                          </p:spTgt>
                                        </p:tgtEl>
                                        <p:attrNameLst>
                                          <p:attrName>ppt_y</p:attrName>
                                        </p:attrNameLst>
                                      </p:cBhvr>
                                      <p:tavLst>
                                        <p:tav tm="0">
                                          <p:val>
                                            <p:strVal val="#ppt_y+#ppt_h/2"/>
                                          </p:val>
                                        </p:tav>
                                        <p:tav tm="100000">
                                          <p:val>
                                            <p:strVal val="#ppt_y"/>
                                          </p:val>
                                        </p:tav>
                                      </p:tavLst>
                                    </p:anim>
                                    <p:anim calcmode="lin" valueType="num">
                                      <p:cBhvr>
                                        <p:cTn id="33" dur="500" fill="hold"/>
                                        <p:tgtEl>
                                          <p:spTgt spid="36867">
                                            <p:txEl>
                                              <p:pRg st="3" end="3"/>
                                            </p:txEl>
                                          </p:spTgt>
                                        </p:tgtEl>
                                        <p:attrNameLst>
                                          <p:attrName>ppt_w</p:attrName>
                                        </p:attrNameLst>
                                      </p:cBhvr>
                                      <p:tavLst>
                                        <p:tav tm="0">
                                          <p:val>
                                            <p:strVal val="#ppt_w"/>
                                          </p:val>
                                        </p:tav>
                                        <p:tav tm="100000">
                                          <p:val>
                                            <p:strVal val="#ppt_w"/>
                                          </p:val>
                                        </p:tav>
                                      </p:tavLst>
                                    </p:anim>
                                    <p:anim calcmode="lin" valueType="num">
                                      <p:cBhvr>
                                        <p:cTn id="34" dur="500" fill="hold"/>
                                        <p:tgtEl>
                                          <p:spTgt spid="3686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p:cTn id="38" dur="1" fill="hold">
                                          <p:stCondLst>
                                            <p:cond delay="0"/>
                                          </p:stCondLst>
                                        </p:cTn>
                                        <p:tgtEl>
                                          <p:spTgt spid="37618"/>
                                        </p:tgtEl>
                                        <p:attrNameLst>
                                          <p:attrName>style.visibility</p:attrName>
                                        </p:attrNameLst>
                                      </p:cBhvr>
                                      <p:to>
                                        <p:strVal val="visible"/>
                                      </p:to>
                                    </p:set>
                                    <p:animEffect transition="in" filter="blinds(horizontal)">
                                      <p:cBhvr>
                                        <p:cTn id="39" dur="500"/>
                                        <p:tgtEl>
                                          <p:spTgt spid="3761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37622"/>
                                        </p:tgtEl>
                                        <p:attrNameLst>
                                          <p:attrName>style.visibility</p:attrName>
                                        </p:attrNameLst>
                                      </p:cBhvr>
                                      <p:to>
                                        <p:strVal val="visible"/>
                                      </p:to>
                                    </p:set>
                                    <p:animEffect transition="in" filter="fade">
                                      <p:cBhvr>
                                        <p:cTn id="44" dur="3000"/>
                                        <p:tgtEl>
                                          <p:spTgt spid="37622"/>
                                        </p:tgtEl>
                                      </p:cBhvr>
                                    </p:animEffect>
                                    <p:anim calcmode="lin" valueType="num">
                                      <p:cBhvr>
                                        <p:cTn id="45" dur="3000" fill="hold"/>
                                        <p:tgtEl>
                                          <p:spTgt spid="37622"/>
                                        </p:tgtEl>
                                        <p:attrNameLst>
                                          <p:attrName>ppt_x</p:attrName>
                                        </p:attrNameLst>
                                      </p:cBhvr>
                                      <p:tavLst>
                                        <p:tav tm="0">
                                          <p:val>
                                            <p:strVal val="#ppt_x"/>
                                          </p:val>
                                        </p:tav>
                                        <p:tav tm="100000">
                                          <p:val>
                                            <p:strVal val="#ppt_x"/>
                                          </p:val>
                                        </p:tav>
                                      </p:tavLst>
                                    </p:anim>
                                    <p:anim calcmode="lin" valueType="num">
                                      <p:cBhvr>
                                        <p:cTn id="46" dur="3000" fill="hold"/>
                                        <p:tgtEl>
                                          <p:spTgt spid="37622"/>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37625"/>
                                        </p:tgtEl>
                                        <p:attrNameLst>
                                          <p:attrName>style.visibility</p:attrName>
                                        </p:attrNameLst>
                                      </p:cBhvr>
                                      <p:to>
                                        <p:strVal val="visible"/>
                                      </p:to>
                                    </p:set>
                                    <p:animEffect transition="in" filter="dissolve">
                                      <p:cBhvr>
                                        <p:cTn id="51" dur="3000"/>
                                        <p:tgtEl>
                                          <p:spTgt spid="37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P spid="37622" grpId="0" animBg="1"/>
      <p:bldP spid="3762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sz="2800"/>
              <a:t>HOLIDAY - AWW Schedule #2 </a:t>
            </a:r>
          </a:p>
        </p:txBody>
      </p:sp>
      <p:sp>
        <p:nvSpPr>
          <p:cNvPr id="65539" name="Rectangle 3"/>
          <p:cNvSpPr>
            <a:spLocks noGrp="1" noChangeArrowheads="1"/>
          </p:cNvSpPr>
          <p:nvPr>
            <p:ph type="body" sz="half" idx="1"/>
          </p:nvPr>
        </p:nvSpPr>
        <p:spPr>
          <a:xfrm>
            <a:off x="457200" y="1981200"/>
            <a:ext cx="4038600" cy="838200"/>
          </a:xfrm>
        </p:spPr>
        <p:txBody>
          <a:bodyPr/>
          <a:lstStyle/>
          <a:p>
            <a:pPr eaLnBrk="1" hangingPunct="1"/>
            <a:r>
              <a:rPr lang="en-US" altLang="en-US" sz="2400"/>
              <a:t> Friday RDO with a Monday holiday </a:t>
            </a:r>
          </a:p>
          <a:p>
            <a:pPr eaLnBrk="1" hangingPunct="1"/>
            <a:endParaRPr lang="en-US" altLang="en-US" sz="2400"/>
          </a:p>
        </p:txBody>
      </p:sp>
      <p:graphicFrame>
        <p:nvGraphicFramePr>
          <p:cNvPr id="151556" name="Group 4"/>
          <p:cNvGraphicFramePr>
            <a:graphicFrameLocks noGrp="1"/>
          </p:cNvGraphicFramePr>
          <p:nvPr>
            <p:ph sz="half" idx="2"/>
            <p:extLst>
              <p:ext uri="{D42A27DB-BD31-4B8C-83A1-F6EECF244321}">
                <p14:modId xmlns:p14="http://schemas.microsoft.com/office/powerpoint/2010/main" val="2792161597"/>
              </p:ext>
            </p:extLst>
          </p:nvPr>
        </p:nvGraphicFramePr>
        <p:xfrm>
          <a:off x="4495800" y="1981200"/>
          <a:ext cx="4191000" cy="3886202"/>
        </p:xfrm>
        <a:graphic>
          <a:graphicData uri="http://schemas.openxmlformats.org/drawingml/2006/table">
            <a:tbl>
              <a:tblPr/>
              <a:tblGrid>
                <a:gridCol w="782638">
                  <a:extLst>
                    <a:ext uri="{9D8B030D-6E8A-4147-A177-3AD203B41FA5}">
                      <a16:colId xmlns:a16="http://schemas.microsoft.com/office/drawing/2014/main" val="20000"/>
                    </a:ext>
                  </a:extLst>
                </a:gridCol>
                <a:gridCol w="877887">
                  <a:extLst>
                    <a:ext uri="{9D8B030D-6E8A-4147-A177-3AD203B41FA5}">
                      <a16:colId xmlns:a16="http://schemas.microsoft.com/office/drawing/2014/main" val="20001"/>
                    </a:ext>
                  </a:extLst>
                </a:gridCol>
                <a:gridCol w="854075">
                  <a:extLst>
                    <a:ext uri="{9D8B030D-6E8A-4147-A177-3AD203B41FA5}">
                      <a16:colId xmlns:a16="http://schemas.microsoft.com/office/drawing/2014/main" val="20002"/>
                    </a:ext>
                  </a:extLst>
                </a:gridCol>
                <a:gridCol w="784225">
                  <a:extLst>
                    <a:ext uri="{9D8B030D-6E8A-4147-A177-3AD203B41FA5}">
                      <a16:colId xmlns:a16="http://schemas.microsoft.com/office/drawing/2014/main" val="20003"/>
                    </a:ext>
                  </a:extLst>
                </a:gridCol>
                <a:gridCol w="892175">
                  <a:extLst>
                    <a:ext uri="{9D8B030D-6E8A-4147-A177-3AD203B41FA5}">
                      <a16:colId xmlns:a16="http://schemas.microsoft.com/office/drawing/2014/main" val="20004"/>
                    </a:ext>
                  </a:extLst>
                </a:gridCol>
              </a:tblGrid>
              <a:tr h="65405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DAY</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REG</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HOL</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LEAVE</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TOTAL</a:t>
                      </a: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HRS</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4032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MON</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0.00</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7:30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2:00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481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TUES</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9:30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32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WED</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9:30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481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THUR</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9:00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32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FRI</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RDO</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481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SAT</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RDO</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32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SUN</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RDO</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481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28:00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7:30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2:00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37:30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sz="2800"/>
              <a:t>HOLIDAY - AWW Schedule #2</a:t>
            </a:r>
          </a:p>
        </p:txBody>
      </p:sp>
      <p:sp>
        <p:nvSpPr>
          <p:cNvPr id="67587" name="Rectangle 3"/>
          <p:cNvSpPr>
            <a:spLocks noGrp="1" noChangeArrowheads="1"/>
          </p:cNvSpPr>
          <p:nvPr>
            <p:ph type="body" sz="half" idx="1"/>
          </p:nvPr>
        </p:nvSpPr>
        <p:spPr/>
        <p:txBody>
          <a:bodyPr/>
          <a:lstStyle/>
          <a:p>
            <a:pPr eaLnBrk="1" hangingPunct="1"/>
            <a:r>
              <a:rPr lang="en-US" altLang="en-US" sz="2800"/>
              <a:t>Holiday fall’s on RDO is rescheduled to another day in the workweek</a:t>
            </a:r>
          </a:p>
        </p:txBody>
      </p:sp>
      <p:graphicFrame>
        <p:nvGraphicFramePr>
          <p:cNvPr id="153604" name="Group 4"/>
          <p:cNvGraphicFramePr>
            <a:graphicFrameLocks noGrp="1"/>
          </p:cNvGraphicFramePr>
          <p:nvPr>
            <p:ph sz="half" idx="2"/>
            <p:extLst>
              <p:ext uri="{D42A27DB-BD31-4B8C-83A1-F6EECF244321}">
                <p14:modId xmlns:p14="http://schemas.microsoft.com/office/powerpoint/2010/main" val="372581658"/>
              </p:ext>
            </p:extLst>
          </p:nvPr>
        </p:nvGraphicFramePr>
        <p:xfrm>
          <a:off x="4419600" y="1981200"/>
          <a:ext cx="4267200" cy="3886202"/>
        </p:xfrm>
        <a:graphic>
          <a:graphicData uri="http://schemas.openxmlformats.org/drawingml/2006/table">
            <a:tbl>
              <a:tblPr/>
              <a:tblGrid>
                <a:gridCol w="885825">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958850">
                  <a:extLst>
                    <a:ext uri="{9D8B030D-6E8A-4147-A177-3AD203B41FA5}">
                      <a16:colId xmlns:a16="http://schemas.microsoft.com/office/drawing/2014/main" val="20002"/>
                    </a:ext>
                  </a:extLst>
                </a:gridCol>
                <a:gridCol w="941388">
                  <a:extLst>
                    <a:ext uri="{9D8B030D-6E8A-4147-A177-3AD203B41FA5}">
                      <a16:colId xmlns:a16="http://schemas.microsoft.com/office/drawing/2014/main" val="20003"/>
                    </a:ext>
                  </a:extLst>
                </a:gridCol>
                <a:gridCol w="773112">
                  <a:extLst>
                    <a:ext uri="{9D8B030D-6E8A-4147-A177-3AD203B41FA5}">
                      <a16:colId xmlns:a16="http://schemas.microsoft.com/office/drawing/2014/main" val="20004"/>
                    </a:ext>
                  </a:extLst>
                </a:gridCol>
              </a:tblGrid>
              <a:tr h="65405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DAY</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REG</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HOL</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LEAVE</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TOTAL</a:t>
                      </a: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HRS</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4032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MON</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RDO</a:t>
                      </a: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7:30 </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481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TUES</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9:30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32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WED</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9:30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481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THUR</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9:30 </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endParaRPr kumimoji="0" lang="en-US" sz="12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32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FRI</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7:30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1:30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endParaRPr kumimoji="0" lang="en-US" sz="12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481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SAT</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RDO</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32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SUN</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RDO</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481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28:30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7:30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1:30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37:30</a:t>
                      </a:r>
                      <a:endParaRPr kumimoji="0" lang="en-US" sz="1400" b="0"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8"/>
                  </a:ext>
                </a:extLst>
              </a:tr>
            </a:tbl>
          </a:graphicData>
        </a:graphic>
      </p:graphicFrame>
      <p:sp>
        <p:nvSpPr>
          <p:cNvPr id="2" name="&quot;Not Allowed&quot; Symbol 1"/>
          <p:cNvSpPr/>
          <p:nvPr/>
        </p:nvSpPr>
        <p:spPr bwMode="auto">
          <a:xfrm>
            <a:off x="6172200" y="2614448"/>
            <a:ext cx="533400" cy="457200"/>
          </a:xfrm>
          <a:prstGeom prst="noSmoking">
            <a:avLst>
              <a:gd name="adj" fmla="val 9127"/>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FF0000"/>
              </a:solidFill>
              <a:highlight>
                <a:srgbClr val="FFFF00"/>
              </a:highlight>
              <a:latin typeface="Arial" charset="0"/>
            </a:endParaRPr>
          </a:p>
        </p:txBody>
      </p:sp>
      <p:sp>
        <p:nvSpPr>
          <p:cNvPr id="3" name="Arrow: Down 2"/>
          <p:cNvSpPr/>
          <p:nvPr/>
        </p:nvSpPr>
        <p:spPr bwMode="auto">
          <a:xfrm>
            <a:off x="6248400" y="3071648"/>
            <a:ext cx="381000" cy="1271752"/>
          </a:xfrm>
          <a:prstGeom prst="downArrow">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FFFF00"/>
              </a:solidFill>
              <a:effectLst/>
              <a:latin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3200" dirty="0"/>
              <a:t>The AWW Approval Process</a:t>
            </a:r>
          </a:p>
        </p:txBody>
      </p:sp>
      <p:sp>
        <p:nvSpPr>
          <p:cNvPr id="12291" name="Rectangle 3"/>
          <p:cNvSpPr>
            <a:spLocks noGrp="1" noChangeArrowheads="1"/>
          </p:cNvSpPr>
          <p:nvPr>
            <p:ph type="body" idx="1"/>
          </p:nvPr>
        </p:nvSpPr>
        <p:spPr/>
        <p:txBody>
          <a:bodyPr/>
          <a:lstStyle/>
          <a:p>
            <a:pPr eaLnBrk="1" hangingPunct="1">
              <a:lnSpc>
                <a:spcPct val="80000"/>
              </a:lnSpc>
            </a:pPr>
            <a:r>
              <a:rPr lang="en-US" altLang="en-US" sz="2400" dirty="0"/>
              <a:t>Supervisor’s approval is required prior to submitting the AWW form for processing.</a:t>
            </a:r>
          </a:p>
          <a:p>
            <a:pPr eaLnBrk="1" hangingPunct="1">
              <a:lnSpc>
                <a:spcPct val="80000"/>
              </a:lnSpc>
              <a:buFont typeface="Wingdings" panose="05000000000000000000" pitchFamily="2" charset="2"/>
              <a:buNone/>
            </a:pPr>
            <a:endParaRPr lang="en-US" altLang="en-US" sz="2400" dirty="0"/>
          </a:p>
          <a:p>
            <a:pPr eaLnBrk="1" hangingPunct="1">
              <a:lnSpc>
                <a:spcPct val="80000"/>
              </a:lnSpc>
            </a:pPr>
            <a:r>
              <a:rPr lang="en-US" altLang="en-US" sz="2400" dirty="0"/>
              <a:t>Refer to the appropriate AWW Master Letter of Agreement or Bargaining Unit contract which contains the governing language for the alternate workweek.</a:t>
            </a:r>
          </a:p>
          <a:p>
            <a:pPr eaLnBrk="1" hangingPunct="1">
              <a:lnSpc>
                <a:spcPct val="80000"/>
              </a:lnSpc>
              <a:buFont typeface="Wingdings" panose="05000000000000000000" pitchFamily="2" charset="2"/>
              <a:buNone/>
            </a:pPr>
            <a:r>
              <a:rPr lang="en-US" altLang="en-US" sz="2400" dirty="0"/>
              <a:t> </a:t>
            </a:r>
          </a:p>
          <a:p>
            <a:pPr eaLnBrk="1" hangingPunct="1">
              <a:lnSpc>
                <a:spcPct val="80000"/>
              </a:lnSpc>
            </a:pPr>
            <a:r>
              <a:rPr lang="en-US" altLang="en-US" sz="2400" dirty="0"/>
              <a:t>Supervisor/employee completes the appropriate AWW Assignment form.  GGU and SU delegated AWW Assignment  forms are located on the Division of Personnel and Labor Relation’s web page under HR forms. </a:t>
            </a:r>
          </a:p>
          <a:p>
            <a:pPr eaLnBrk="1" hangingPunct="1">
              <a:lnSpc>
                <a:spcPct val="80000"/>
              </a:lnSpc>
              <a:buFont typeface="Wingdings" panose="05000000000000000000" pitchFamily="2" charset="2"/>
              <a:buNone/>
            </a:pPr>
            <a:endParaRPr lang="en-US" altLang="en-US" sz="2400" dirty="0"/>
          </a:p>
          <a:p>
            <a:pPr eaLnBrk="1" hangingPunct="1">
              <a:lnSpc>
                <a:spcPct val="80000"/>
              </a:lnSpc>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1708938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04800" y="609600"/>
            <a:ext cx="8153400" cy="5943600"/>
          </a:xfrm>
        </p:spPr>
        <p:txBody>
          <a:bodyPr/>
          <a:lstStyle/>
          <a:p>
            <a:pPr eaLnBrk="1" hangingPunct="1">
              <a:lnSpc>
                <a:spcPct val="80000"/>
              </a:lnSpc>
            </a:pPr>
            <a:r>
              <a:rPr lang="en-US" altLang="en-US" sz="2400" dirty="0"/>
              <a:t>GGU alternate work week approvals have been delegated to the Payroll Services Manager. Templates are available on the Division of Personnel and Labor Relation’s website under HR Forms.  Once the template is completed and approved by the employee’s supervisor, the AWW form is sent to Payroll Services for approval. </a:t>
            </a:r>
          </a:p>
          <a:p>
            <a:pPr eaLnBrk="1" hangingPunct="1">
              <a:lnSpc>
                <a:spcPct val="80000"/>
              </a:lnSpc>
            </a:pPr>
            <a:endParaRPr lang="en-US" altLang="en-US" sz="1200" dirty="0"/>
          </a:p>
          <a:p>
            <a:pPr eaLnBrk="1" hangingPunct="1">
              <a:lnSpc>
                <a:spcPct val="80000"/>
              </a:lnSpc>
            </a:pPr>
            <a:r>
              <a:rPr lang="en-US" altLang="en-US" sz="2400" dirty="0"/>
              <a:t>SU alternate work week approval has been delegated to the Supervisor and Employee. Templates are available on the Division of Personnel and Labor Relation’s website under HR Forms. The original is to be sent </a:t>
            </a:r>
            <a:r>
              <a:rPr lang="en-US" altLang="en-US" sz="2400"/>
              <a:t>to the </a:t>
            </a:r>
            <a:r>
              <a:rPr lang="en-US" altLang="en-US" sz="2400" dirty="0"/>
              <a:t>Payroll Services Manager to review and ensure the AWW has been completed correctly. </a:t>
            </a:r>
          </a:p>
          <a:p>
            <a:pPr marL="0" indent="0" eaLnBrk="1" hangingPunct="1">
              <a:lnSpc>
                <a:spcPct val="80000"/>
              </a:lnSpc>
              <a:buNone/>
            </a:pPr>
            <a:endParaRPr lang="en-US" altLang="en-US" sz="1200" dirty="0"/>
          </a:p>
          <a:p>
            <a:pPr eaLnBrk="1" hangingPunct="1">
              <a:lnSpc>
                <a:spcPct val="80000"/>
              </a:lnSpc>
            </a:pPr>
            <a:r>
              <a:rPr lang="en-US" altLang="en-US" sz="2400" dirty="0"/>
              <a:t>Some departments/divisions require additional departmental approval for an employee to be approved for the AWW. The Payroll Services Manager will not approve the AWW until the additional approval has been acquired per the employee’s departmental policies.</a:t>
            </a:r>
          </a:p>
          <a:p>
            <a:pPr eaLnBrk="1" hangingPunct="1">
              <a:lnSpc>
                <a:spcPct val="80000"/>
              </a:lnSpc>
              <a:buFont typeface="Wingdings" panose="05000000000000000000" pitchFamily="2" charset="2"/>
              <a:buNone/>
            </a:pPr>
            <a:endParaRPr lang="en-US" altLang="en-US" sz="2000" dirty="0"/>
          </a:p>
        </p:txBody>
      </p:sp>
    </p:spTree>
    <p:extLst>
      <p:ext uri="{BB962C8B-B14F-4D97-AF65-F5344CB8AC3E}">
        <p14:creationId xmlns:p14="http://schemas.microsoft.com/office/powerpoint/2010/main" val="16824058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381000" y="609600"/>
            <a:ext cx="8229600" cy="5715000"/>
          </a:xfrm>
        </p:spPr>
        <p:txBody>
          <a:bodyPr/>
          <a:lstStyle/>
          <a:p>
            <a:pPr eaLnBrk="1" hangingPunct="1">
              <a:lnSpc>
                <a:spcPct val="90000"/>
              </a:lnSpc>
            </a:pPr>
            <a:r>
              <a:rPr lang="en-US" altLang="en-US" sz="2400" dirty="0"/>
              <a:t>An employee </a:t>
            </a:r>
            <a:r>
              <a:rPr lang="en-US" altLang="en-US" sz="2400" b="1" i="1" dirty="0"/>
              <a:t>cannot </a:t>
            </a:r>
            <a:r>
              <a:rPr lang="en-US" altLang="en-US" sz="2400" dirty="0"/>
              <a:t>start the alternate workweek schedule prior to the LOA being signed and approved by the Payroll Services Manager. </a:t>
            </a:r>
          </a:p>
          <a:p>
            <a:pPr marL="0" indent="0" eaLnBrk="1" hangingPunct="1">
              <a:lnSpc>
                <a:spcPct val="90000"/>
              </a:lnSpc>
              <a:buNone/>
            </a:pPr>
            <a:endParaRPr lang="en-US" altLang="en-US" sz="1200" dirty="0"/>
          </a:p>
          <a:p>
            <a:pPr eaLnBrk="1" hangingPunct="1">
              <a:lnSpc>
                <a:spcPct val="90000"/>
              </a:lnSpc>
            </a:pPr>
            <a:r>
              <a:rPr lang="en-US" altLang="en-US" sz="2400" dirty="0"/>
              <a:t>AWW requests are sent to Payroll Services for the following action:</a:t>
            </a:r>
          </a:p>
          <a:p>
            <a:pPr eaLnBrk="1" hangingPunct="1">
              <a:lnSpc>
                <a:spcPct val="80000"/>
              </a:lnSpc>
              <a:buNone/>
            </a:pPr>
            <a:endParaRPr lang="en-US" altLang="en-US" sz="2400" dirty="0"/>
          </a:p>
          <a:p>
            <a:pPr lvl="1" eaLnBrk="1" hangingPunct="1">
              <a:lnSpc>
                <a:spcPct val="80000"/>
              </a:lnSpc>
            </a:pPr>
            <a:r>
              <a:rPr lang="en-US" altLang="en-US" sz="2400" dirty="0"/>
              <a:t>for approval and signature</a:t>
            </a:r>
          </a:p>
          <a:p>
            <a:pPr lvl="1" eaLnBrk="1" hangingPunct="1">
              <a:lnSpc>
                <a:spcPct val="80000"/>
              </a:lnSpc>
            </a:pPr>
            <a:endParaRPr lang="en-US" altLang="en-US" sz="2400" dirty="0"/>
          </a:p>
          <a:p>
            <a:pPr lvl="1" eaLnBrk="1" hangingPunct="1">
              <a:lnSpc>
                <a:spcPct val="80000"/>
              </a:lnSpc>
            </a:pPr>
            <a:r>
              <a:rPr lang="en-US" altLang="en-US" sz="2400" dirty="0"/>
              <a:t>ensure copy of approved AWW placed in employee’s personnel file. </a:t>
            </a:r>
          </a:p>
          <a:p>
            <a:pPr lvl="1" eaLnBrk="1" hangingPunct="1">
              <a:lnSpc>
                <a:spcPct val="80000"/>
              </a:lnSpc>
            </a:pPr>
            <a:endParaRPr lang="en-US" altLang="en-US" sz="2400" dirty="0"/>
          </a:p>
          <a:p>
            <a:pPr lvl="1" eaLnBrk="1" hangingPunct="1">
              <a:lnSpc>
                <a:spcPct val="80000"/>
              </a:lnSpc>
            </a:pPr>
            <a:r>
              <a:rPr lang="en-US" altLang="en-US" sz="2400" dirty="0"/>
              <a:t>copy of approved AWW is sent to employee, employee’s division and union</a:t>
            </a:r>
          </a:p>
        </p:txBody>
      </p:sp>
    </p:spTree>
    <p:extLst>
      <p:ext uri="{BB962C8B-B14F-4D97-AF65-F5344CB8AC3E}">
        <p14:creationId xmlns:p14="http://schemas.microsoft.com/office/powerpoint/2010/main" val="32509361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r>
              <a:rPr lang="en-US" sz="2100" dirty="0"/>
              <a:t>AWW Forms should be sent to the designated payroll email for the department:</a:t>
            </a:r>
          </a:p>
          <a:p>
            <a:r>
              <a:rPr lang="en-US" sz="2100" dirty="0"/>
              <a:t>02 Admin – </a:t>
            </a:r>
            <a:r>
              <a:rPr lang="en-US" sz="2100" dirty="0">
                <a:hlinkClick r:id="rId2"/>
              </a:rPr>
              <a:t>doa.dop.admin.payroll@alaska.gov</a:t>
            </a:r>
            <a:r>
              <a:rPr lang="en-US" sz="2100" dirty="0"/>
              <a:t> </a:t>
            </a:r>
          </a:p>
          <a:p>
            <a:r>
              <a:rPr lang="en-US" sz="2100" dirty="0"/>
              <a:t>03 Law – </a:t>
            </a:r>
            <a:r>
              <a:rPr lang="en-US" sz="2100" dirty="0">
                <a:hlinkClick r:id="rId3"/>
              </a:rPr>
              <a:t>doa.dop.law.payroll@alaska.gov</a:t>
            </a:r>
            <a:endParaRPr lang="en-US" sz="2100" dirty="0"/>
          </a:p>
          <a:p>
            <a:r>
              <a:rPr lang="en-US" sz="2100" dirty="0"/>
              <a:t>04 Revenue – </a:t>
            </a:r>
            <a:r>
              <a:rPr lang="en-US" sz="2100" dirty="0">
                <a:hlinkClick r:id="rId4"/>
              </a:rPr>
              <a:t>doa.dop.revenue.payroll@alaska.gov</a:t>
            </a:r>
            <a:endParaRPr lang="en-US" sz="2100" dirty="0"/>
          </a:p>
          <a:p>
            <a:r>
              <a:rPr lang="en-US" sz="2100" dirty="0"/>
              <a:t>05 Education – </a:t>
            </a:r>
            <a:r>
              <a:rPr lang="en-US" sz="2100" dirty="0">
                <a:hlinkClick r:id="rId5"/>
              </a:rPr>
              <a:t>doa.dop.education.payroll@alaska.gov</a:t>
            </a:r>
            <a:endParaRPr lang="en-US" sz="2100" dirty="0"/>
          </a:p>
          <a:p>
            <a:r>
              <a:rPr lang="en-US" sz="2100" dirty="0"/>
              <a:t>06 H&amp;SS – </a:t>
            </a:r>
            <a:r>
              <a:rPr lang="en-US" sz="2100" dirty="0">
                <a:hlinkClick r:id="rId6"/>
              </a:rPr>
              <a:t>doa.dop.hss.payroll@alaska.gov</a:t>
            </a:r>
            <a:endParaRPr lang="en-US" sz="2100" dirty="0"/>
          </a:p>
          <a:p>
            <a:r>
              <a:rPr lang="en-US" sz="2100" dirty="0"/>
              <a:t>07 Labor – </a:t>
            </a:r>
            <a:r>
              <a:rPr lang="en-US" sz="2100" dirty="0">
                <a:hlinkClick r:id="rId7"/>
              </a:rPr>
              <a:t>doa.dop.labor.payroll@alaska.gov</a:t>
            </a:r>
            <a:endParaRPr lang="en-US" sz="2100" dirty="0"/>
          </a:p>
          <a:p>
            <a:r>
              <a:rPr lang="en-US" sz="2100" dirty="0"/>
              <a:t>08 Commerce – </a:t>
            </a:r>
            <a:r>
              <a:rPr lang="en-US" sz="2100" dirty="0">
                <a:hlinkClick r:id="rId8"/>
              </a:rPr>
              <a:t>doa.dop.commerce.payroll@alaska.gov</a:t>
            </a:r>
            <a:endParaRPr lang="en-US" sz="2100" dirty="0"/>
          </a:p>
          <a:p>
            <a:r>
              <a:rPr lang="en-US" sz="2100" dirty="0"/>
              <a:t>09 DMVA - </a:t>
            </a:r>
            <a:r>
              <a:rPr lang="en-US" sz="2100" u="sng" dirty="0">
                <a:hlinkClick r:id="rId9"/>
              </a:rPr>
              <a:t>doa.dop.dmva.payroll@alaska.gov</a:t>
            </a:r>
            <a:endParaRPr lang="en-US" sz="2100" u="sng" dirty="0"/>
          </a:p>
          <a:p>
            <a:r>
              <a:rPr lang="en-US" sz="2100" dirty="0"/>
              <a:t>10 DNR – </a:t>
            </a:r>
            <a:r>
              <a:rPr lang="en-US" sz="2100" dirty="0">
                <a:hlinkClick r:id="rId10"/>
              </a:rPr>
              <a:t>doa.dop.natresources.payroll@alaska.gov</a:t>
            </a:r>
            <a:r>
              <a:rPr lang="en-US" sz="2100" dirty="0"/>
              <a:t> </a:t>
            </a:r>
          </a:p>
          <a:p>
            <a:r>
              <a:rPr lang="en-US" sz="2100" dirty="0"/>
              <a:t>11 F&amp;G – </a:t>
            </a:r>
            <a:r>
              <a:rPr lang="en-US" sz="2100" dirty="0">
                <a:hlinkClick r:id="rId11"/>
              </a:rPr>
              <a:t>doa.dop.fg.payroll@alaska.gov</a:t>
            </a:r>
            <a:endParaRPr lang="en-US" sz="2100" dirty="0"/>
          </a:p>
          <a:p>
            <a:r>
              <a:rPr lang="en-US" sz="2100" dirty="0"/>
              <a:t>12 DPS - </a:t>
            </a:r>
            <a:r>
              <a:rPr lang="en-US" sz="2100" dirty="0">
                <a:hlinkClick r:id="rId12"/>
              </a:rPr>
              <a:t>d</a:t>
            </a:r>
            <a:r>
              <a:rPr lang="en-US" sz="2100" u="sng" dirty="0">
                <a:hlinkClick r:id="rId12"/>
              </a:rPr>
              <a:t>oa.dop.dps.payroll@alaska.gov</a:t>
            </a:r>
            <a:endParaRPr lang="en-US" sz="2100" u="sng" dirty="0"/>
          </a:p>
          <a:p>
            <a:r>
              <a:rPr lang="en-US" sz="2100" dirty="0"/>
              <a:t>18 DEC – </a:t>
            </a:r>
            <a:r>
              <a:rPr lang="en-US" sz="2100" dirty="0">
                <a:hlinkClick r:id="rId13"/>
              </a:rPr>
              <a:t>doa.dop.envconserv.payroll@alaska.gov</a:t>
            </a:r>
            <a:endParaRPr lang="en-US" sz="2100" dirty="0"/>
          </a:p>
          <a:p>
            <a:r>
              <a:rPr lang="en-US" sz="2100" dirty="0"/>
              <a:t>20 DOC – </a:t>
            </a:r>
            <a:r>
              <a:rPr lang="en-US" sz="2100" dirty="0">
                <a:hlinkClick r:id="rId14"/>
              </a:rPr>
              <a:t>doa.dop.corrections.payroll@alaska.gov</a:t>
            </a:r>
            <a:endParaRPr lang="en-US" sz="2100" dirty="0"/>
          </a:p>
          <a:p>
            <a:r>
              <a:rPr lang="en-US" sz="2100" dirty="0"/>
              <a:t>25 DOT – </a:t>
            </a:r>
            <a:r>
              <a:rPr lang="en-US" sz="2100" dirty="0">
                <a:hlinkClick r:id="rId15"/>
              </a:rPr>
              <a:t>doa.dop.dot.payroll@alaska.gov</a:t>
            </a:r>
            <a:r>
              <a:rPr lang="en-US" sz="2100" dirty="0"/>
              <a:t> </a:t>
            </a:r>
          </a:p>
          <a:p>
            <a:endParaRPr lang="en-US" sz="2200" dirty="0"/>
          </a:p>
          <a:p>
            <a:pPr marL="0" indent="0">
              <a:buNone/>
            </a:pPr>
            <a:endParaRPr lang="en-US" sz="2200" dirty="0"/>
          </a:p>
          <a:p>
            <a:endParaRPr lang="en-US" sz="2200" dirty="0"/>
          </a:p>
        </p:txBody>
      </p:sp>
    </p:spTree>
    <p:extLst>
      <p:ext uri="{BB962C8B-B14F-4D97-AF65-F5344CB8AC3E}">
        <p14:creationId xmlns:p14="http://schemas.microsoft.com/office/powerpoint/2010/main" val="2914627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3200" dirty="0"/>
              <a:t>What is an Alternate Workweek?</a:t>
            </a:r>
          </a:p>
        </p:txBody>
      </p:sp>
      <p:sp>
        <p:nvSpPr>
          <p:cNvPr id="8195" name="Rectangle 3"/>
          <p:cNvSpPr>
            <a:spLocks noGrp="1" noChangeArrowheads="1"/>
          </p:cNvSpPr>
          <p:nvPr>
            <p:ph type="body" idx="1"/>
          </p:nvPr>
        </p:nvSpPr>
        <p:spPr>
          <a:xfrm>
            <a:off x="457200" y="1447800"/>
            <a:ext cx="8229600" cy="4876800"/>
          </a:xfrm>
        </p:spPr>
        <p:txBody>
          <a:bodyPr/>
          <a:lstStyle/>
          <a:p>
            <a:pPr eaLnBrk="1" hangingPunct="1">
              <a:lnSpc>
                <a:spcPct val="90000"/>
              </a:lnSpc>
            </a:pPr>
            <a:r>
              <a:rPr lang="en-US" altLang="en-US" sz="2400" dirty="0"/>
              <a:t>An alternate workweek is a fixed workweek which differs from the Bargaining Unit workweek definition:</a:t>
            </a:r>
          </a:p>
          <a:p>
            <a:pPr eaLnBrk="1" hangingPunct="1">
              <a:lnSpc>
                <a:spcPct val="90000"/>
              </a:lnSpc>
            </a:pPr>
            <a:endParaRPr lang="en-US" altLang="en-US" sz="1200" dirty="0"/>
          </a:p>
          <a:p>
            <a:pPr lvl="1" eaLnBrk="1" hangingPunct="1">
              <a:lnSpc>
                <a:spcPct val="90000"/>
              </a:lnSpc>
            </a:pPr>
            <a:r>
              <a:rPr lang="en-US" altLang="en-US" sz="2400" dirty="0"/>
              <a:t>The workweek will consist of 37:30 hours in pay status defined by an Alternate Workweek (AWW) Letter of Agreement (LOA).  Please refer to GGU Article 22.01 and SSU Article 25.1 </a:t>
            </a:r>
          </a:p>
          <a:p>
            <a:pPr lvl="1" eaLnBrk="1" hangingPunct="1">
              <a:lnSpc>
                <a:spcPct val="90000"/>
              </a:lnSpc>
              <a:buFont typeface="Wingdings" panose="05000000000000000000" pitchFamily="2" charset="2"/>
              <a:buNone/>
            </a:pPr>
            <a:endParaRPr lang="en-US" altLang="en-US" sz="1200" dirty="0"/>
          </a:p>
          <a:p>
            <a:pPr eaLnBrk="1" hangingPunct="1">
              <a:lnSpc>
                <a:spcPct val="90000"/>
              </a:lnSpc>
            </a:pPr>
            <a:r>
              <a:rPr lang="en-US" altLang="en-US" sz="2400" dirty="0"/>
              <a:t>Reassignment from the normal work schedule.</a:t>
            </a:r>
          </a:p>
          <a:p>
            <a:pPr eaLnBrk="1" hangingPunct="1">
              <a:lnSpc>
                <a:spcPct val="90000"/>
              </a:lnSpc>
            </a:pPr>
            <a:endParaRPr lang="en-US" altLang="en-US" sz="1200" dirty="0"/>
          </a:p>
          <a:p>
            <a:pPr eaLnBrk="1" hangingPunct="1">
              <a:lnSpc>
                <a:spcPct val="90000"/>
              </a:lnSpc>
            </a:pPr>
            <a:r>
              <a:rPr lang="en-US" altLang="en-US" sz="2400" dirty="0"/>
              <a:t>AWW’s are established by Letter of Agreement between the Union and the State of Alaska and becomes the governing language replacing contract language.</a:t>
            </a:r>
          </a:p>
          <a:p>
            <a:pPr lvl="1" eaLnBrk="1" hangingPunct="1">
              <a:lnSpc>
                <a:spcPct val="90000"/>
              </a:lnSpc>
              <a:buFont typeface="Wingdings" panose="05000000000000000000" pitchFamily="2" charset="2"/>
              <a:buNone/>
            </a:pPr>
            <a:endParaRPr lang="en-US" altLang="en-US"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15000"/>
          </a:xfrm>
        </p:spPr>
        <p:txBody>
          <a:bodyPr/>
          <a:lstStyle/>
          <a:p>
            <a:pPr eaLnBrk="1" hangingPunct="1"/>
            <a:r>
              <a:rPr lang="en-US" altLang="en-US" sz="2400" dirty="0"/>
              <a:t>May change the workweek from Sunday midnight to Sunday midnight to another agreed upon workweek.</a:t>
            </a:r>
          </a:p>
          <a:p>
            <a:pPr eaLnBrk="1" hangingPunct="1"/>
            <a:r>
              <a:rPr lang="en-US" altLang="en-US" sz="2400" dirty="0"/>
              <a:t>An employee must follow the LOA or contract provision and cannot make changes to the workweek without canceling and/or establishing a new LOA or agreement. A new AWW must be approved if the employee:</a:t>
            </a:r>
          </a:p>
          <a:p>
            <a:pPr eaLnBrk="1" hangingPunct="1">
              <a:buNone/>
            </a:pPr>
            <a:endParaRPr lang="en-US" altLang="en-US" sz="1000" dirty="0"/>
          </a:p>
          <a:p>
            <a:pPr lvl="1" eaLnBrk="1" hangingPunct="1"/>
            <a:r>
              <a:rPr lang="en-US" altLang="en-US" sz="2400" dirty="0"/>
              <a:t>Changes PCN</a:t>
            </a:r>
          </a:p>
          <a:p>
            <a:pPr lvl="1" eaLnBrk="1" hangingPunct="1"/>
            <a:r>
              <a:rPr lang="en-US" altLang="en-US" sz="2400" dirty="0"/>
              <a:t>Changes scheduled days off</a:t>
            </a:r>
          </a:p>
          <a:p>
            <a:pPr eaLnBrk="1" hangingPunct="1"/>
            <a:r>
              <a:rPr lang="en-US" altLang="en-US" sz="2400" dirty="0"/>
              <a:t>May be cancelled by either party with 15 days notice.</a:t>
            </a:r>
          </a:p>
          <a:p>
            <a:pPr eaLnBrk="1" hangingPunct="1"/>
            <a:r>
              <a:rPr lang="en-US" altLang="en-US" sz="2400" u="sng" dirty="0">
                <a:latin typeface="Arial" panose="020B0604020202020204" pitchFamily="34" charset="0"/>
              </a:rPr>
              <a:t>AWW still must comply with the FLSA’s definition of a workweek.</a:t>
            </a:r>
          </a:p>
          <a:p>
            <a:pPr eaLnBrk="1" hangingPunct="1"/>
            <a:endParaRPr lang="en-US" altLang="en-US" sz="2400" dirty="0"/>
          </a:p>
          <a:p>
            <a:pPr lvl="1" eaLnBrk="1" hangingPunct="1"/>
            <a:endParaRPr lang="en-US" altLang="en-US" sz="2400" dirty="0"/>
          </a:p>
          <a:p>
            <a:pPr marL="457200" lvl="1" indent="0" eaLnBrk="1" hangingPunct="1">
              <a:buNone/>
            </a:pPr>
            <a:endParaRPr lang="en-US" altLang="en-US" sz="2400" dirty="0"/>
          </a:p>
          <a:p>
            <a:endParaRPr lang="en-US" dirty="0"/>
          </a:p>
        </p:txBody>
      </p:sp>
    </p:spTree>
    <p:extLst>
      <p:ext uri="{BB962C8B-B14F-4D97-AF65-F5344CB8AC3E}">
        <p14:creationId xmlns:p14="http://schemas.microsoft.com/office/powerpoint/2010/main" val="641290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62000"/>
            <a:ext cx="8229600" cy="730250"/>
          </a:xfrm>
        </p:spPr>
        <p:txBody>
          <a:bodyPr/>
          <a:lstStyle/>
          <a:p>
            <a:pPr eaLnBrk="1" hangingPunct="1"/>
            <a:r>
              <a:rPr lang="en-US" altLang="en-US" sz="3200" dirty="0"/>
              <a:t>The GGU AWW Schedule #1</a:t>
            </a:r>
          </a:p>
        </p:txBody>
      </p:sp>
      <p:sp>
        <p:nvSpPr>
          <p:cNvPr id="20483" name="Rectangle 3"/>
          <p:cNvSpPr>
            <a:spLocks noGrp="1" noChangeArrowheads="1"/>
          </p:cNvSpPr>
          <p:nvPr>
            <p:ph type="body" idx="1"/>
          </p:nvPr>
        </p:nvSpPr>
        <p:spPr>
          <a:xfrm>
            <a:off x="438807" y="1676400"/>
            <a:ext cx="8229600" cy="4648200"/>
          </a:xfrm>
        </p:spPr>
        <p:txBody>
          <a:bodyPr/>
          <a:lstStyle/>
          <a:p>
            <a:pPr eaLnBrk="1" hangingPunct="1">
              <a:lnSpc>
                <a:spcPct val="90000"/>
              </a:lnSpc>
            </a:pPr>
            <a:r>
              <a:rPr lang="en-US" altLang="en-US" sz="2400" dirty="0">
                <a:latin typeface="Arial" panose="020B0604020202020204" pitchFamily="34" charset="0"/>
              </a:rPr>
              <a:t>The GGU Contract provides for an alternate work week with LOA 17-GG-066(amended) Master Agreement</a:t>
            </a:r>
          </a:p>
          <a:p>
            <a:pPr eaLnBrk="1" hangingPunct="1">
              <a:lnSpc>
                <a:spcPct val="90000"/>
              </a:lnSpc>
            </a:pPr>
            <a:endParaRPr lang="en-US" altLang="en-US" sz="2400" dirty="0"/>
          </a:p>
          <a:p>
            <a:pPr eaLnBrk="1" hangingPunct="1">
              <a:lnSpc>
                <a:spcPct val="90000"/>
              </a:lnSpc>
            </a:pPr>
            <a:r>
              <a:rPr lang="en-US" altLang="en-US" sz="2400" dirty="0"/>
              <a:t>The work period consists of nine (9) working days over a fourteen(14) day period.</a:t>
            </a:r>
          </a:p>
          <a:p>
            <a:pPr eaLnBrk="1" hangingPunct="1">
              <a:lnSpc>
                <a:spcPct val="90000"/>
              </a:lnSpc>
            </a:pPr>
            <a:endParaRPr lang="en-US" altLang="en-US" sz="2400" dirty="0"/>
          </a:p>
          <a:p>
            <a:pPr eaLnBrk="1" hangingPunct="1">
              <a:lnSpc>
                <a:spcPct val="90000"/>
              </a:lnSpc>
            </a:pPr>
            <a:r>
              <a:rPr lang="en-US" altLang="en-US" sz="2400" dirty="0"/>
              <a:t>Will include a one (1) hour or thirty minute (:30) lunch break mid way through each working day.</a:t>
            </a:r>
          </a:p>
          <a:p>
            <a:pPr eaLnBrk="1" hangingPunct="1">
              <a:lnSpc>
                <a:spcPct val="90000"/>
              </a:lnSpc>
              <a:buFont typeface="Wingdings" panose="05000000000000000000" pitchFamily="2" charset="2"/>
              <a:buNone/>
            </a:pPr>
            <a:endParaRPr lang="en-US" altLang="en-US" sz="2400" dirty="0"/>
          </a:p>
          <a:p>
            <a:pPr eaLnBrk="1" hangingPunct="1">
              <a:lnSpc>
                <a:spcPct val="90000"/>
              </a:lnSpc>
            </a:pPr>
            <a:r>
              <a:rPr lang="en-US" altLang="en-US" sz="2400" dirty="0"/>
              <a:t>The GGU established workweek will be specifically noted on the assignment form and will end after 37:30 hours(midday either on a Monday or Friday.)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3200" dirty="0"/>
              <a:t>Completing the GGU AWW Schedule #1 form</a:t>
            </a:r>
          </a:p>
        </p:txBody>
      </p:sp>
      <p:sp>
        <p:nvSpPr>
          <p:cNvPr id="24579" name="Rectangle 3"/>
          <p:cNvSpPr>
            <a:spLocks noGrp="1" noChangeArrowheads="1"/>
          </p:cNvSpPr>
          <p:nvPr>
            <p:ph type="body" idx="1"/>
          </p:nvPr>
        </p:nvSpPr>
        <p:spPr>
          <a:xfrm>
            <a:off x="0" y="1981200"/>
            <a:ext cx="8991600" cy="576263"/>
          </a:xfrm>
        </p:spPr>
        <p:txBody>
          <a:bodyPr/>
          <a:lstStyle/>
          <a:p>
            <a:pPr eaLnBrk="1" hangingPunct="1">
              <a:lnSpc>
                <a:spcPct val="80000"/>
              </a:lnSpc>
            </a:pPr>
            <a:r>
              <a:rPr lang="en-US" altLang="en-US" sz="2400" dirty="0"/>
              <a:t>In the first section of the form, the employee must enter their current position control number (PCN), Legal Name, Employee ID number and Job Class.</a:t>
            </a:r>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p:txBody>
      </p:sp>
      <p:sp>
        <p:nvSpPr>
          <p:cNvPr id="24580" name="Rectangle 4"/>
          <p:cNvSpPr>
            <a:spLocks noChangeArrowheads="1"/>
          </p:cNvSpPr>
          <p:nvPr/>
        </p:nvSpPr>
        <p:spPr bwMode="auto">
          <a:xfrm>
            <a:off x="533400" y="3505200"/>
            <a:ext cx="8305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latin typeface="Times New Roman" panose="02020603050405020304" pitchFamily="18" charset="0"/>
                <a:cs typeface="Times New Roman" panose="02020603050405020304" pitchFamily="18" charset="0"/>
              </a:rPr>
              <a:t>As set out in the terms of the Alternate Workweek Master Letter of Agreement 17-GG-066(amended), the following bargaining unit member(s) is/are appointed to the alternate schedule designated below</a:t>
            </a:r>
            <a:r>
              <a:rPr lang="en-US" altLang="en-US" sz="1800" dirty="0">
                <a:ea typeface="Times New Roman" panose="02020603050405020304" pitchFamily="18" charset="0"/>
                <a:cs typeface="Arial" panose="020B0604020202020204" pitchFamily="34" charset="0"/>
              </a:rPr>
              <a:t>.</a:t>
            </a:r>
            <a:endParaRPr lang="en-US" altLang="en-US" sz="1800" dirty="0">
              <a:latin typeface="Times New Roman" panose="02020603050405020304" pitchFamily="18" charset="0"/>
            </a:endParaRPr>
          </a:p>
          <a:p>
            <a:pPr>
              <a:spcBef>
                <a:spcPct val="0"/>
              </a:spcBef>
              <a:buClrTx/>
              <a:buSzTx/>
              <a:buFontTx/>
              <a:buNone/>
            </a:pPr>
            <a:endParaRPr lang="en-US" altLang="en-US" sz="1800" dirty="0">
              <a:latin typeface="Times New Roman" panose="02020603050405020304" pitchFamily="18" charset="0"/>
            </a:endParaRPr>
          </a:p>
        </p:txBody>
      </p:sp>
      <p:sp>
        <p:nvSpPr>
          <p:cNvPr id="24581" name="Rectangle 40"/>
          <p:cNvSpPr>
            <a:spLocks noChangeArrowheads="1"/>
          </p:cNvSpPr>
          <p:nvPr/>
        </p:nvSpPr>
        <p:spPr bwMode="auto">
          <a:xfrm>
            <a:off x="-1423988" y="4144963"/>
            <a:ext cx="914400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latin typeface="Times New Roman" panose="02020603050405020304" pitchFamily="18" charset="0"/>
            </a:endParaRPr>
          </a:p>
        </p:txBody>
      </p:sp>
      <p:pic>
        <p:nvPicPr>
          <p:cNvPr id="2458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691063"/>
            <a:ext cx="75533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ChangeArrowheads="1"/>
          </p:cNvSpPr>
          <p:nvPr/>
        </p:nvSpPr>
        <p:spPr bwMode="auto">
          <a:xfrm>
            <a:off x="457200" y="2670647"/>
            <a:ext cx="839251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600" dirty="0">
                <a:latin typeface="Times New Roman" panose="02020603050405020304" pitchFamily="18" charset="0"/>
                <a:ea typeface="Times New Roman" panose="02020603050405020304" pitchFamily="18" charset="0"/>
                <a:cs typeface="Arial" panose="020B0604020202020204" pitchFamily="34" charset="0"/>
              </a:rPr>
              <a:t>Each workweek must have 37:30 hours designated. The workweek begins on (split day</a:t>
            </a:r>
            <a:r>
              <a:rPr lang="en-US" altLang="en-US" sz="1600" u="sng" dirty="0">
                <a:latin typeface="Times New Roman" panose="02020603050405020304" pitchFamily="18" charset="0"/>
                <a:ea typeface="Times New Roman" panose="02020603050405020304" pitchFamily="18" charset="0"/>
                <a:cs typeface="Arial" panose="020B0604020202020204" pitchFamily="34" charset="0"/>
              </a:rPr>
              <a:t>)</a:t>
            </a:r>
            <a:r>
              <a:rPr lang="en-US" altLang="en-US" sz="1600" b="1" u="sng" dirty="0">
                <a:latin typeface="Times New Roman" panose="02020603050405020304" pitchFamily="18" charset="0"/>
                <a:ea typeface="Times New Roman" panose="02020603050405020304" pitchFamily="18" charset="0"/>
                <a:cs typeface="Arial" panose="020B0604020202020204" pitchFamily="34" charset="0"/>
              </a:rPr>
              <a:t> Monday </a:t>
            </a:r>
            <a:r>
              <a:rPr lang="en-US" altLang="en-US" sz="1600" dirty="0">
                <a:latin typeface="Times New Roman" panose="02020603050405020304" pitchFamily="18" charset="0"/>
                <a:ea typeface="Times New Roman" panose="02020603050405020304" pitchFamily="18" charset="0"/>
                <a:cs typeface="Arial" panose="020B0604020202020204" pitchFamily="34" charset="0"/>
              </a:rPr>
              <a:t>(day) at </a:t>
            </a:r>
            <a:r>
              <a:rPr lang="en-US" altLang="en-US" sz="1600" b="1" u="sng" dirty="0">
                <a:latin typeface="Times New Roman" panose="02020603050405020304" pitchFamily="18" charset="0"/>
                <a:ea typeface="Times New Roman" panose="02020603050405020304" pitchFamily="18" charset="0"/>
                <a:cs typeface="Arial" panose="020B0604020202020204" pitchFamily="34" charset="0"/>
              </a:rPr>
              <a:t>11:30 </a:t>
            </a:r>
            <a:r>
              <a:rPr lang="en-US" altLang="en-US" sz="1600" dirty="0">
                <a:latin typeface="Times New Roman" panose="02020603050405020304" pitchFamily="18" charset="0"/>
                <a:ea typeface="Times New Roman" panose="02020603050405020304" pitchFamily="18" charset="0"/>
                <a:cs typeface="Arial" panose="020B0604020202020204" pitchFamily="34" charset="0"/>
              </a:rPr>
              <a:t>(24 </a:t>
            </a:r>
            <a:r>
              <a:rPr lang="en-US" altLang="en-US" sz="1600" dirty="0" err="1">
                <a:latin typeface="Times New Roman" panose="02020603050405020304" pitchFamily="18" charset="0"/>
                <a:ea typeface="Times New Roman" panose="02020603050405020304" pitchFamily="18" charset="0"/>
                <a:cs typeface="Arial" panose="020B0604020202020204" pitchFamily="34" charset="0"/>
              </a:rPr>
              <a:t>hr</a:t>
            </a:r>
            <a:r>
              <a:rPr lang="en-US" altLang="en-US" sz="1600" dirty="0">
                <a:latin typeface="Times New Roman" panose="02020603050405020304" pitchFamily="18" charset="0"/>
                <a:ea typeface="Times New Roman" panose="02020603050405020304" pitchFamily="18" charset="0"/>
                <a:cs typeface="Arial" panose="020B0604020202020204" pitchFamily="34" charset="0"/>
              </a:rPr>
              <a:t> format) and ends on </a:t>
            </a:r>
            <a:r>
              <a:rPr lang="en-US" altLang="en-US" sz="1600" b="1" u="sng" dirty="0">
                <a:latin typeface="Times New Roman" panose="02020603050405020304" pitchFamily="18" charset="0"/>
                <a:ea typeface="Times New Roman" panose="02020603050405020304" pitchFamily="18" charset="0"/>
                <a:cs typeface="Arial" panose="020B0604020202020204" pitchFamily="34" charset="0"/>
              </a:rPr>
              <a:t>Monday</a:t>
            </a:r>
            <a:r>
              <a:rPr lang="en-US" altLang="en-US" sz="1600" dirty="0">
                <a:latin typeface="Times New Roman" panose="02020603050405020304" pitchFamily="18" charset="0"/>
                <a:ea typeface="Times New Roman" panose="02020603050405020304" pitchFamily="18" charset="0"/>
                <a:cs typeface="Arial" panose="020B0604020202020204" pitchFamily="34" charset="0"/>
              </a:rPr>
              <a:t> (day) at </a:t>
            </a:r>
            <a:r>
              <a:rPr lang="en-US" altLang="en-US" sz="1600" b="1" u="sng" dirty="0">
                <a:latin typeface="Times New Roman" panose="02020603050405020304" pitchFamily="18" charset="0"/>
                <a:ea typeface="Times New Roman" panose="02020603050405020304" pitchFamily="18" charset="0"/>
                <a:cs typeface="Arial" panose="020B0604020202020204" pitchFamily="34" charset="0"/>
              </a:rPr>
              <a:t>11:30</a:t>
            </a:r>
            <a:r>
              <a:rPr lang="en-US" altLang="en-US" sz="1600" dirty="0">
                <a:latin typeface="Times New Roman" panose="02020603050405020304" pitchFamily="18" charset="0"/>
                <a:ea typeface="Times New Roman" panose="02020603050405020304" pitchFamily="18" charset="0"/>
                <a:cs typeface="Arial" panose="020B0604020202020204" pitchFamily="34" charset="0"/>
              </a:rPr>
              <a:t> (24hr format)</a:t>
            </a:r>
          </a:p>
          <a:p>
            <a:pPr>
              <a:spcBef>
                <a:spcPct val="0"/>
              </a:spcBef>
              <a:buClrTx/>
              <a:buSzTx/>
              <a:buFontTx/>
              <a:buNone/>
            </a:pPr>
            <a:r>
              <a:rPr lang="en-US" altLang="en-US" sz="1600" dirty="0">
                <a:latin typeface="Times New Roman" panose="02020603050405020304" pitchFamily="18" charset="0"/>
                <a:ea typeface="Times New Roman" panose="02020603050405020304" pitchFamily="18" charset="0"/>
                <a:cs typeface="Arial" panose="020B0604020202020204" pitchFamily="34" charset="0"/>
              </a:rPr>
              <a:t>The regularly scheduled days, shift start times, and hours worked are as follows:</a:t>
            </a:r>
            <a:endParaRPr lang="en-US" altLang="en-US" sz="2400" dirty="0">
              <a:latin typeface="Times New Roman" panose="02020603050405020304" pitchFamily="18" charset="0"/>
              <a:ea typeface="Times New Roman" panose="02020603050405020304" pitchFamily="18" charset="0"/>
              <a:cs typeface="Arial" panose="020B0604020202020204" pitchFamily="34" charset="0"/>
            </a:endParaRPr>
          </a:p>
        </p:txBody>
      </p:sp>
      <p:sp>
        <p:nvSpPr>
          <p:cNvPr id="26660" name="Rectangle 116"/>
          <p:cNvSpPr>
            <a:spLocks noChangeArrowheads="1"/>
          </p:cNvSpPr>
          <p:nvPr/>
        </p:nvSpPr>
        <p:spPr bwMode="auto">
          <a:xfrm>
            <a:off x="0" y="3960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latin typeface="Times New Roman" panose="02020603050405020304" pitchFamily="18" charset="0"/>
            </a:endParaRPr>
          </a:p>
        </p:txBody>
      </p:sp>
      <p:sp>
        <p:nvSpPr>
          <p:cNvPr id="26693" name="Rectangle 243"/>
          <p:cNvSpPr>
            <a:spLocks noChangeArrowheads="1"/>
          </p:cNvSpPr>
          <p:nvPr/>
        </p:nvSpPr>
        <p:spPr bwMode="auto">
          <a:xfrm>
            <a:off x="467710" y="478349"/>
            <a:ext cx="8382000" cy="2243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lnSpc>
                <a:spcPct val="90000"/>
              </a:lnSpc>
              <a:spcBef>
                <a:spcPct val="30000"/>
              </a:spcBef>
              <a:buClrTx/>
              <a:buSzTx/>
              <a:buFontTx/>
              <a:buNone/>
            </a:pPr>
            <a:endParaRPr lang="en-US" altLang="en-US" sz="1600" dirty="0"/>
          </a:p>
          <a:p>
            <a:pPr>
              <a:lnSpc>
                <a:spcPct val="90000"/>
              </a:lnSpc>
              <a:spcBef>
                <a:spcPct val="30000"/>
              </a:spcBef>
              <a:buClrTx/>
              <a:buSzTx/>
              <a:buFontTx/>
              <a:buNone/>
            </a:pPr>
            <a:r>
              <a:rPr lang="en-US" altLang="en-US" sz="2200" dirty="0"/>
              <a:t>The 2</a:t>
            </a:r>
            <a:r>
              <a:rPr lang="en-US" altLang="en-US" sz="2200" baseline="30000" dirty="0"/>
              <a:t>nd</a:t>
            </a:r>
            <a:r>
              <a:rPr lang="en-US" altLang="en-US" sz="2200" dirty="0"/>
              <a:t> section of the form is the designated workweek schedule.  This example reflects that the employee’s scheduled workday starts at 8:00 am.  Employee reaches 37:30 hours Monday at 11:30 am.  The workweek starts and ends on Monday at 11:30 am.  Please note the daily schedule work hours do not include the unpaid lunch break.</a:t>
            </a:r>
          </a:p>
        </p:txBody>
      </p:sp>
      <p:graphicFrame>
        <p:nvGraphicFramePr>
          <p:cNvPr id="3" name="Table 2"/>
          <p:cNvGraphicFramePr>
            <a:graphicFrameLocks noGrp="1"/>
          </p:cNvGraphicFramePr>
          <p:nvPr>
            <p:extLst>
              <p:ext uri="{D42A27DB-BD31-4B8C-83A1-F6EECF244321}">
                <p14:modId xmlns:p14="http://schemas.microsoft.com/office/powerpoint/2010/main" val="2725971941"/>
              </p:ext>
            </p:extLst>
          </p:nvPr>
        </p:nvGraphicFramePr>
        <p:xfrm>
          <a:off x="491358" y="3627899"/>
          <a:ext cx="7696200" cy="1112520"/>
        </p:xfrm>
        <a:graphic>
          <a:graphicData uri="http://schemas.openxmlformats.org/drawingml/2006/table">
            <a:tbl>
              <a:tblPr firstRow="1" bandRow="1">
                <a:tableStyleId>{5C22544A-7EE6-4342-B048-85BDC9FD1C3A}</a:tableStyleId>
              </a:tblPr>
              <a:tblGrid>
                <a:gridCol w="962025">
                  <a:extLst>
                    <a:ext uri="{9D8B030D-6E8A-4147-A177-3AD203B41FA5}">
                      <a16:colId xmlns:a16="http://schemas.microsoft.com/office/drawing/2014/main" val="932964988"/>
                    </a:ext>
                  </a:extLst>
                </a:gridCol>
                <a:gridCol w="962025">
                  <a:extLst>
                    <a:ext uri="{9D8B030D-6E8A-4147-A177-3AD203B41FA5}">
                      <a16:colId xmlns:a16="http://schemas.microsoft.com/office/drawing/2014/main" val="2627316288"/>
                    </a:ext>
                  </a:extLst>
                </a:gridCol>
                <a:gridCol w="962025">
                  <a:extLst>
                    <a:ext uri="{9D8B030D-6E8A-4147-A177-3AD203B41FA5}">
                      <a16:colId xmlns:a16="http://schemas.microsoft.com/office/drawing/2014/main" val="2781358369"/>
                    </a:ext>
                  </a:extLst>
                </a:gridCol>
                <a:gridCol w="962025">
                  <a:extLst>
                    <a:ext uri="{9D8B030D-6E8A-4147-A177-3AD203B41FA5}">
                      <a16:colId xmlns:a16="http://schemas.microsoft.com/office/drawing/2014/main" val="4045454922"/>
                    </a:ext>
                  </a:extLst>
                </a:gridCol>
                <a:gridCol w="962025">
                  <a:extLst>
                    <a:ext uri="{9D8B030D-6E8A-4147-A177-3AD203B41FA5}">
                      <a16:colId xmlns:a16="http://schemas.microsoft.com/office/drawing/2014/main" val="467139589"/>
                    </a:ext>
                  </a:extLst>
                </a:gridCol>
                <a:gridCol w="962025">
                  <a:extLst>
                    <a:ext uri="{9D8B030D-6E8A-4147-A177-3AD203B41FA5}">
                      <a16:colId xmlns:a16="http://schemas.microsoft.com/office/drawing/2014/main" val="321295592"/>
                    </a:ext>
                  </a:extLst>
                </a:gridCol>
                <a:gridCol w="962025">
                  <a:extLst>
                    <a:ext uri="{9D8B030D-6E8A-4147-A177-3AD203B41FA5}">
                      <a16:colId xmlns:a16="http://schemas.microsoft.com/office/drawing/2014/main" val="3020667043"/>
                    </a:ext>
                  </a:extLst>
                </a:gridCol>
                <a:gridCol w="962025">
                  <a:extLst>
                    <a:ext uri="{9D8B030D-6E8A-4147-A177-3AD203B41FA5}">
                      <a16:colId xmlns:a16="http://schemas.microsoft.com/office/drawing/2014/main" val="2757224059"/>
                    </a:ext>
                  </a:extLst>
                </a:gridCol>
              </a:tblGrid>
              <a:tr h="370840">
                <a:tc>
                  <a:txBody>
                    <a:bodyPr/>
                    <a:lstStyle/>
                    <a:p>
                      <a:r>
                        <a:rPr lang="en-US" dirty="0"/>
                        <a:t>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Tues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Thurs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Fri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Sat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Mon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47522795"/>
                  </a:ext>
                </a:extLst>
              </a:tr>
              <a:tr h="370840">
                <a:tc>
                  <a:txBody>
                    <a:bodyPr/>
                    <a:lstStyle/>
                    <a:p>
                      <a:r>
                        <a:rPr lang="en-US" dirty="0"/>
                        <a:t>RDO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3791165"/>
                  </a:ext>
                </a:extLst>
              </a:tr>
              <a:tr h="370840">
                <a:tc>
                  <a:txBody>
                    <a:bodyPr/>
                    <a:lstStyle/>
                    <a:p>
                      <a:r>
                        <a:rPr lang="en-US" dirty="0"/>
                        <a:t>RDO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3:30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001432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26210057"/>
              </p:ext>
            </p:extLst>
          </p:nvPr>
        </p:nvGraphicFramePr>
        <p:xfrm>
          <a:off x="491358" y="5073333"/>
          <a:ext cx="7696200" cy="1112520"/>
        </p:xfrm>
        <a:graphic>
          <a:graphicData uri="http://schemas.openxmlformats.org/drawingml/2006/table">
            <a:tbl>
              <a:tblPr firstRow="1" bandRow="1">
                <a:tableStyleId>{5C22544A-7EE6-4342-B048-85BDC9FD1C3A}</a:tableStyleId>
              </a:tblPr>
              <a:tblGrid>
                <a:gridCol w="962025">
                  <a:extLst>
                    <a:ext uri="{9D8B030D-6E8A-4147-A177-3AD203B41FA5}">
                      <a16:colId xmlns:a16="http://schemas.microsoft.com/office/drawing/2014/main" val="932964988"/>
                    </a:ext>
                  </a:extLst>
                </a:gridCol>
                <a:gridCol w="962025">
                  <a:extLst>
                    <a:ext uri="{9D8B030D-6E8A-4147-A177-3AD203B41FA5}">
                      <a16:colId xmlns:a16="http://schemas.microsoft.com/office/drawing/2014/main" val="2627316288"/>
                    </a:ext>
                  </a:extLst>
                </a:gridCol>
                <a:gridCol w="962025">
                  <a:extLst>
                    <a:ext uri="{9D8B030D-6E8A-4147-A177-3AD203B41FA5}">
                      <a16:colId xmlns:a16="http://schemas.microsoft.com/office/drawing/2014/main" val="2781358369"/>
                    </a:ext>
                  </a:extLst>
                </a:gridCol>
                <a:gridCol w="962025">
                  <a:extLst>
                    <a:ext uri="{9D8B030D-6E8A-4147-A177-3AD203B41FA5}">
                      <a16:colId xmlns:a16="http://schemas.microsoft.com/office/drawing/2014/main" val="4045454922"/>
                    </a:ext>
                  </a:extLst>
                </a:gridCol>
                <a:gridCol w="962025">
                  <a:extLst>
                    <a:ext uri="{9D8B030D-6E8A-4147-A177-3AD203B41FA5}">
                      <a16:colId xmlns:a16="http://schemas.microsoft.com/office/drawing/2014/main" val="467139589"/>
                    </a:ext>
                  </a:extLst>
                </a:gridCol>
                <a:gridCol w="962025">
                  <a:extLst>
                    <a:ext uri="{9D8B030D-6E8A-4147-A177-3AD203B41FA5}">
                      <a16:colId xmlns:a16="http://schemas.microsoft.com/office/drawing/2014/main" val="321295592"/>
                    </a:ext>
                  </a:extLst>
                </a:gridCol>
                <a:gridCol w="962025">
                  <a:extLst>
                    <a:ext uri="{9D8B030D-6E8A-4147-A177-3AD203B41FA5}">
                      <a16:colId xmlns:a16="http://schemas.microsoft.com/office/drawing/2014/main" val="3020667043"/>
                    </a:ext>
                  </a:extLst>
                </a:gridCol>
                <a:gridCol w="962025">
                  <a:extLst>
                    <a:ext uri="{9D8B030D-6E8A-4147-A177-3AD203B41FA5}">
                      <a16:colId xmlns:a16="http://schemas.microsoft.com/office/drawing/2014/main" val="2757224059"/>
                    </a:ext>
                  </a:extLst>
                </a:gridCol>
              </a:tblGrid>
              <a:tr h="370840">
                <a:tc>
                  <a:txBody>
                    <a:bodyPr/>
                    <a:lstStyle/>
                    <a:p>
                      <a:r>
                        <a:rPr lang="en-US" dirty="0"/>
                        <a:t>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Thurs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522795"/>
                  </a:ext>
                </a:extLst>
              </a:tr>
              <a:tr h="370840">
                <a:tc>
                  <a:txBody>
                    <a:bodyPr/>
                    <a:lstStyle/>
                    <a:p>
                      <a:r>
                        <a:rPr lang="en-US" dirty="0"/>
                        <a:t>11:30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791165"/>
                  </a:ext>
                </a:extLst>
              </a:tr>
              <a:tr h="370840">
                <a:tc>
                  <a:txBody>
                    <a:bodyPr/>
                    <a:lstStyle/>
                    <a:p>
                      <a:r>
                        <a:rPr lang="en-US" dirty="0"/>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001432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609600"/>
            <a:ext cx="8229600" cy="1905000"/>
          </a:xfrm>
        </p:spPr>
        <p:txBody>
          <a:bodyPr/>
          <a:lstStyle/>
          <a:p>
            <a:pPr eaLnBrk="1" hangingPunct="1"/>
            <a:r>
              <a:rPr lang="en-US" altLang="en-US" sz="2400" dirty="0"/>
              <a:t>When designating the effective date of the agreement, allow a minimum of 10 days for the approval process. The start date of the AWW must be on a Monday. The AWW must be approved prior to implementation of the AWW.</a:t>
            </a:r>
            <a:endParaRPr lang="en-US" altLang="en-US" sz="3200" dirty="0"/>
          </a:p>
        </p:txBody>
      </p:sp>
      <p:sp>
        <p:nvSpPr>
          <p:cNvPr id="28675" name="Rectangle 3"/>
          <p:cNvSpPr>
            <a:spLocks noGrp="1" noChangeArrowheads="1"/>
          </p:cNvSpPr>
          <p:nvPr>
            <p:ph type="body" idx="1"/>
          </p:nvPr>
        </p:nvSpPr>
        <p:spPr>
          <a:xfrm>
            <a:off x="381000" y="2667000"/>
            <a:ext cx="8229600" cy="2514600"/>
          </a:xfrm>
          <a:ln>
            <a:solidFill>
              <a:schemeClr val="accent1"/>
            </a:solidFill>
            <a:miter lim="800000"/>
            <a:headEnd/>
            <a:tailEnd/>
          </a:ln>
        </p:spPr>
        <p:txBody>
          <a:bodyPr/>
          <a:lstStyle/>
          <a:p>
            <a:pPr eaLnBrk="1" hangingPunct="1">
              <a:lnSpc>
                <a:spcPct val="80000"/>
              </a:lnSpc>
            </a:pPr>
            <a:r>
              <a:rPr lang="en-US" altLang="en-US" sz="1600" dirty="0"/>
              <a:t>This assignment is effective on Monday, ____________and shall remain in effect through </a:t>
            </a:r>
            <a:r>
              <a:rPr lang="en-US" altLang="en-US" sz="1600" u="sng" dirty="0"/>
              <a:t>__________</a:t>
            </a:r>
            <a:r>
              <a:rPr lang="en-US" altLang="en-US" sz="1600" dirty="0"/>
              <a:t>(no later than June 30, 2019). </a:t>
            </a:r>
            <a:r>
              <a:rPr lang="en-US" altLang="en-US" sz="1600" i="1" dirty="0"/>
              <a:t>Either party may cancel upon fifteen calendar (15) days written notice, with concurrent notice to the Payroll Services Manager. In the event of cancellation, the affected employee shall return to a normal work schedule in the first week following the required notice period.</a:t>
            </a:r>
          </a:p>
          <a:p>
            <a:pPr eaLnBrk="1" hangingPunct="1">
              <a:lnSpc>
                <a:spcPct val="80000"/>
              </a:lnSpc>
            </a:pPr>
            <a:r>
              <a:rPr lang="en-US" altLang="en-US" sz="1600" i="1" dirty="0"/>
              <a:t>Changes to any work schedule adopted under this agreement, other than temporary changes of a brief duration, must be made by executing a new Alternate Workweek Schedule Assignment Form.</a:t>
            </a:r>
            <a:endParaRPr lang="en-US" altLang="en-US" sz="1600" u="sng"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3914</TotalTime>
  <Words>3261</Words>
  <Application>Microsoft Office PowerPoint</Application>
  <PresentationFormat>On-screen Show (4:3)</PresentationFormat>
  <Paragraphs>1275</Paragraphs>
  <Slides>37</Slides>
  <Notes>30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3" baseType="lpstr">
      <vt:lpstr>Arial</vt:lpstr>
      <vt:lpstr>Arial Black</vt:lpstr>
      <vt:lpstr>Times New Roman</vt:lpstr>
      <vt:lpstr>Wingdings</vt:lpstr>
      <vt:lpstr>Pixel</vt:lpstr>
      <vt:lpstr>Worksheet</vt:lpstr>
      <vt:lpstr>The GGU/SU Alternate WorkWeek </vt:lpstr>
      <vt:lpstr>What is a work week?</vt:lpstr>
      <vt:lpstr>PowerPoint Presentation</vt:lpstr>
      <vt:lpstr>What is an Alternate Workweek?</vt:lpstr>
      <vt:lpstr>PowerPoint Presentation</vt:lpstr>
      <vt:lpstr>The GGU AWW Schedule #1</vt:lpstr>
      <vt:lpstr>Completing the GGU AWW Schedule #1 form</vt:lpstr>
      <vt:lpstr>PowerPoint Presentation</vt:lpstr>
      <vt:lpstr>When designating the effective date of the agreement, allow a minimum of 10 days for the approval process. The start date of the AWW must be on a Monday. The AWW must be approved prior to implementation of the AWW.</vt:lpstr>
      <vt:lpstr>GGU Schedule #1 Holiday</vt:lpstr>
      <vt:lpstr>GGU Alternate Workweek Schedule #2</vt:lpstr>
      <vt:lpstr>Completing the GGU AWW Schedule #2 form</vt:lpstr>
      <vt:lpstr>PowerPoint Presentation</vt:lpstr>
      <vt:lpstr>GGU AWW Schedule #2 Holiday</vt:lpstr>
      <vt:lpstr>SU AWW Schedule #1 Agreement</vt:lpstr>
      <vt:lpstr> </vt:lpstr>
      <vt:lpstr>PowerPoint Presentation</vt:lpstr>
      <vt:lpstr>PowerPoint Presentation</vt:lpstr>
      <vt:lpstr>SU Schedule #1 Holiday</vt:lpstr>
      <vt:lpstr>SU Alternate Workweek Schedule #2</vt:lpstr>
      <vt:lpstr>Completing the SU AWW Schedule #2 Form</vt:lpstr>
      <vt:lpstr>PowerPoint Presentation</vt:lpstr>
      <vt:lpstr>SU Schedule #2 Holiday</vt:lpstr>
      <vt:lpstr>The Alternate Workweek</vt:lpstr>
      <vt:lpstr>So when does the workweek end?</vt:lpstr>
      <vt:lpstr>Working additional hours in a Workweek (GGU Overtime eligible): </vt:lpstr>
      <vt:lpstr>Working additional hours in a Workweek(Overtime ineligible): </vt:lpstr>
      <vt:lpstr>Holiday:  On a scheduled workday</vt:lpstr>
      <vt:lpstr>Holiday:  On a scheduled workday</vt:lpstr>
      <vt:lpstr>Holiday: On a scheduled split workday</vt:lpstr>
      <vt:lpstr>Holiday: On Scheduled Day Off</vt:lpstr>
      <vt:lpstr>HOLIDAY - AWW Schedule #2 </vt:lpstr>
      <vt:lpstr>HOLIDAY - AWW Schedule #2</vt:lpstr>
      <vt:lpstr>The AWW Approval Process</vt:lpstr>
      <vt:lpstr>PowerPoint Presentation</vt:lpstr>
      <vt:lpstr>PowerPoint Presentation</vt:lpstr>
      <vt:lpstr>PowerPoint Presentation</vt:lpstr>
    </vt:vector>
  </TitlesOfParts>
  <Company>Health &amp; Social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9-day Alternate Workweek</dc:title>
  <dc:creator>Darcice Walter</dc:creator>
  <cp:lastModifiedBy>Reeves, Joseph (DOA)</cp:lastModifiedBy>
  <cp:revision>108</cp:revision>
  <cp:lastPrinted>2017-04-04T16:32:22Z</cp:lastPrinted>
  <dcterms:created xsi:type="dcterms:W3CDTF">2000-04-26T22:36:49Z</dcterms:created>
  <dcterms:modified xsi:type="dcterms:W3CDTF">2017-04-10T17:30:25Z</dcterms:modified>
</cp:coreProperties>
</file>